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tags/tag2.xml" ContentType="application/vnd.openxmlformats-officedocument.presentationml.tags+xml"/>
  <Override PartName="/ppt/tags/tag3.xml" ContentType="application/vnd.openxmlformats-officedocument.presentationml.tags+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vml" ContentType="application/vnd.openxmlformats-officedocument.vmlDrawing"/>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bin" ContentType="application/vnd.openxmlformats-officedocument.oleObject"/>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5" r:id="rId1"/>
    <p:sldMasterId id="2147484213" r:id="rId2"/>
  </p:sldMasterIdLst>
  <p:notesMasterIdLst>
    <p:notesMasterId r:id="rId13"/>
  </p:notesMasterIdLst>
  <p:handoutMasterIdLst>
    <p:handoutMasterId r:id="rId14"/>
  </p:handoutMasterIdLst>
  <p:sldIdLst>
    <p:sldId id="313" r:id="rId3"/>
    <p:sldId id="335" r:id="rId4"/>
    <p:sldId id="331" r:id="rId5"/>
    <p:sldId id="330" r:id="rId6"/>
    <p:sldId id="324" r:id="rId7"/>
    <p:sldId id="316" r:id="rId8"/>
    <p:sldId id="333" r:id="rId9"/>
    <p:sldId id="325" r:id="rId10"/>
    <p:sldId id="326" r:id="rId11"/>
    <p:sldId id="334" r:id="rId12"/>
  </p:sldIdLst>
  <p:sldSz cx="9144000" cy="5143500" type="screen16x9"/>
  <p:notesSz cx="6735763" cy="9866313"/>
  <p:defaultTextStyle>
    <a:defPPr>
      <a:defRPr lang="fi-FI"/>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2B7495"/>
    <a:srgbClr val="92D401"/>
    <a:srgbClr val="0083D7"/>
    <a:srgbClr val="CC0000"/>
    <a:srgbClr val="FF7C80"/>
    <a:srgbClr val="93FFF0"/>
    <a:srgbClr val="37CBFF"/>
    <a:srgbClr val="43FFE4"/>
  </p:clrMru>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Normaali tyyli 2 - Korostu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95290" autoAdjust="0"/>
  </p:normalViewPr>
  <p:slideViewPr>
    <p:cSldViewPr>
      <p:cViewPr>
        <p:scale>
          <a:sx n="89" d="100"/>
          <a:sy n="89" d="100"/>
        </p:scale>
        <p:origin x="-1224" y="-480"/>
      </p:cViewPr>
      <p:guideLst>
        <p:guide orient="horz" pos="1620"/>
        <p:guide pos="2880"/>
      </p:guideLst>
    </p:cSldViewPr>
  </p:slideViewPr>
  <p:notesTextViewPr>
    <p:cViewPr>
      <p:scale>
        <a:sx n="100" d="100"/>
        <a:sy n="100" d="100"/>
      </p:scale>
      <p:origin x="0" y="0"/>
    </p:cViewPr>
  </p:notesTextViewPr>
  <p:sorterViewPr>
    <p:cViewPr>
      <p:scale>
        <a:sx n="90" d="100"/>
        <a:sy n="90" d="100"/>
      </p:scale>
      <p:origin x="0" y="0"/>
    </p:cViewPr>
  </p:sorterViewPr>
  <p:notesViewPr>
    <p:cSldViewPr>
      <p:cViewPr>
        <p:scale>
          <a:sx n="75" d="100"/>
          <a:sy n="75" d="100"/>
        </p:scale>
        <p:origin x="-2436" y="-72"/>
      </p:cViewPr>
      <p:guideLst>
        <p:guide orient="horz" pos="3107"/>
        <p:guide pos="21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vn-data03.vn.root\temjako\Kotihakemistot\temmyllyma1\Data\Vuosi2016\OECDBKTCapita2014muokattu.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vn-data03.vn.root\temjako\Kotihakemistot\temmyllyma1\Data\Vuosi2016\BKTpercapita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i-FI"/>
  <c:clrMapOvr bg1="lt1" tx1="dk1" bg2="lt2" tx2="dk2" accent1="accent1" accent2="accent2" accent3="accent3" accent4="accent4" accent5="accent5" accent6="accent6" hlink="hlink" folHlink="folHlink"/>
  <c:chart>
    <c:plotArea>
      <c:layout>
        <c:manualLayout>
          <c:layoutTarget val="inner"/>
          <c:xMode val="edge"/>
          <c:yMode val="edge"/>
          <c:x val="7.6737636770786308E-2"/>
          <c:y val="5.9715423094939914E-2"/>
          <c:w val="0.65920355728081992"/>
          <c:h val="0.86923556617685549"/>
        </c:manualLayout>
      </c:layout>
      <c:lineChart>
        <c:grouping val="standard"/>
        <c:ser>
          <c:idx val="0"/>
          <c:order val="0"/>
          <c:tx>
            <c:strRef>
              <c:f>'OECD.Stat export'!$A$16</c:f>
              <c:strCache>
                <c:ptCount val="1"/>
                <c:pt idx="0">
                  <c:v>Finland</c:v>
                </c:pt>
              </c:strCache>
            </c:strRef>
          </c:tx>
          <c:spPr>
            <a:ln>
              <a:solidFill>
                <a:srgbClr val="FF0000"/>
              </a:solidFill>
            </a:ln>
          </c:spPr>
          <c:marker>
            <c:symbol val="none"/>
          </c:marker>
          <c:cat>
            <c:numRef>
              <c:f>'OECD.Stat export'!$AK$7:$AU$7</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'OECD.Stat export'!$AK$16:$AU$16</c:f>
              <c:numCache>
                <c:formatCode>General</c:formatCode>
                <c:ptCount val="11"/>
                <c:pt idx="0">
                  <c:v>31084.1</c:v>
                </c:pt>
                <c:pt idx="1">
                  <c:v>32065.1</c:v>
                </c:pt>
                <c:pt idx="2">
                  <c:v>34502.1</c:v>
                </c:pt>
                <c:pt idx="3">
                  <c:v>37505.300000000003</c:v>
                </c:pt>
                <c:pt idx="4">
                  <c:v>39729.699999999997</c:v>
                </c:pt>
                <c:pt idx="5">
                  <c:v>37534.300000000003</c:v>
                </c:pt>
                <c:pt idx="6">
                  <c:v>38322.6</c:v>
                </c:pt>
                <c:pt idx="7">
                  <c:v>40251.1</c:v>
                </c:pt>
                <c:pt idx="8">
                  <c:v>40437.4</c:v>
                </c:pt>
                <c:pt idx="9">
                  <c:v>40831.5</c:v>
                </c:pt>
                <c:pt idx="10">
                  <c:v>40666.300000000003</c:v>
                </c:pt>
              </c:numCache>
            </c:numRef>
          </c:val>
        </c:ser>
        <c:ser>
          <c:idx val="1"/>
          <c:order val="1"/>
          <c:tx>
            <c:strRef>
              <c:f>'OECD.Stat export'!$A$18</c:f>
              <c:strCache>
                <c:ptCount val="1"/>
                <c:pt idx="0">
                  <c:v>Germany</c:v>
                </c:pt>
              </c:strCache>
            </c:strRef>
          </c:tx>
          <c:marker>
            <c:symbol val="none"/>
          </c:marker>
          <c:cat>
            <c:numRef>
              <c:f>'OECD.Stat export'!$AK$7:$AU$7</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'OECD.Stat export'!$AK$18:$AU$18</c:f>
              <c:numCache>
                <c:formatCode>General</c:formatCode>
                <c:ptCount val="11"/>
                <c:pt idx="0">
                  <c:v>31094.400000000001</c:v>
                </c:pt>
                <c:pt idx="1">
                  <c:v>32632.1</c:v>
                </c:pt>
                <c:pt idx="2">
                  <c:v>35204.699999999997</c:v>
                </c:pt>
                <c:pt idx="3">
                  <c:v>37356.5</c:v>
                </c:pt>
                <c:pt idx="4">
                  <c:v>39079.4</c:v>
                </c:pt>
                <c:pt idx="5">
                  <c:v>37767.4</c:v>
                </c:pt>
                <c:pt idx="6">
                  <c:v>40376.6</c:v>
                </c:pt>
                <c:pt idx="7">
                  <c:v>42941.9</c:v>
                </c:pt>
                <c:pt idx="8">
                  <c:v>43600</c:v>
                </c:pt>
                <c:pt idx="9">
                  <c:v>44999.4</c:v>
                </c:pt>
                <c:pt idx="10">
                  <c:v>46393.599999999999</c:v>
                </c:pt>
              </c:numCache>
            </c:numRef>
          </c:val>
        </c:ser>
        <c:ser>
          <c:idx val="2"/>
          <c:order val="2"/>
          <c:tx>
            <c:strRef>
              <c:f>'OECD.Stat export'!$A$37</c:f>
              <c:strCache>
                <c:ptCount val="1"/>
                <c:pt idx="0">
                  <c:v>Sweden</c:v>
                </c:pt>
              </c:strCache>
            </c:strRef>
          </c:tx>
          <c:spPr>
            <a:ln>
              <a:solidFill>
                <a:srgbClr val="FFFF00"/>
              </a:solidFill>
            </a:ln>
          </c:spPr>
          <c:marker>
            <c:symbol val="none"/>
          </c:marker>
          <c:cat>
            <c:numRef>
              <c:f>'OECD.Stat export'!$AK$7:$AU$7</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'OECD.Stat export'!$AK$37:$AU$37</c:f>
              <c:numCache>
                <c:formatCode>General</c:formatCode>
                <c:ptCount val="11"/>
                <c:pt idx="0">
                  <c:v>34259.9</c:v>
                </c:pt>
                <c:pt idx="1">
                  <c:v>34332.199999999997</c:v>
                </c:pt>
                <c:pt idx="2">
                  <c:v>37571.1</c:v>
                </c:pt>
                <c:pt idx="3">
                  <c:v>40560.9</c:v>
                </c:pt>
                <c:pt idx="4">
                  <c:v>41881</c:v>
                </c:pt>
                <c:pt idx="5">
                  <c:v>39657.300000000003</c:v>
                </c:pt>
                <c:pt idx="6">
                  <c:v>41756.1</c:v>
                </c:pt>
                <c:pt idx="7">
                  <c:v>43709.3</c:v>
                </c:pt>
                <c:pt idx="8">
                  <c:v>44433.599999999999</c:v>
                </c:pt>
                <c:pt idx="9">
                  <c:v>45067.3</c:v>
                </c:pt>
                <c:pt idx="10">
                  <c:v>45297.8</c:v>
                </c:pt>
              </c:numCache>
            </c:numRef>
          </c:val>
        </c:ser>
        <c:ser>
          <c:idx val="3"/>
          <c:order val="3"/>
          <c:tx>
            <c:strRef>
              <c:f>'OECD.Stat export'!$A$42</c:f>
              <c:strCache>
                <c:ptCount val="1"/>
                <c:pt idx="0">
                  <c:v>Euro area (19 countries)</c:v>
                </c:pt>
              </c:strCache>
            </c:strRef>
          </c:tx>
          <c:marker>
            <c:symbol val="none"/>
          </c:marker>
          <c:cat>
            <c:numRef>
              <c:f>'OECD.Stat export'!$AK$7:$AU$7</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'OECD.Stat export'!$AK$42:$AU$42</c:f>
              <c:numCache>
                <c:formatCode>General</c:formatCode>
                <c:ptCount val="11"/>
                <c:pt idx="0">
                  <c:v>28697.1</c:v>
                </c:pt>
                <c:pt idx="1">
                  <c:v>29981.9</c:v>
                </c:pt>
                <c:pt idx="2">
                  <c:v>32463.9</c:v>
                </c:pt>
                <c:pt idx="3">
                  <c:v>34374.5</c:v>
                </c:pt>
                <c:pt idx="4">
                  <c:v>35754.199999999997</c:v>
                </c:pt>
                <c:pt idx="5">
                  <c:v>34805.4</c:v>
                </c:pt>
                <c:pt idx="6">
                  <c:v>35800.300000000003</c:v>
                </c:pt>
                <c:pt idx="7">
                  <c:v>37183.699999999997</c:v>
                </c:pt>
                <c:pt idx="8">
                  <c:v>37308.9</c:v>
                </c:pt>
                <c:pt idx="9">
                  <c:v>37612.9</c:v>
                </c:pt>
                <c:pt idx="10">
                  <c:v>38630.1</c:v>
                </c:pt>
              </c:numCache>
            </c:numRef>
          </c:val>
        </c:ser>
        <c:ser>
          <c:idx val="4"/>
          <c:order val="4"/>
          <c:tx>
            <c:strRef>
              <c:f>'OECD.Stat export'!$A$43</c:f>
              <c:strCache>
                <c:ptCount val="1"/>
                <c:pt idx="0">
                  <c:v>European Union (28 countries)</c:v>
                </c:pt>
              </c:strCache>
            </c:strRef>
          </c:tx>
          <c:marker>
            <c:symbol val="none"/>
          </c:marker>
          <c:cat>
            <c:numRef>
              <c:f>'OECD.Stat export'!$AK$7:$AU$7</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'OECD.Stat export'!$AK$43:$AU$43</c:f>
              <c:numCache>
                <c:formatCode>General</c:formatCode>
                <c:ptCount val="11"/>
                <c:pt idx="0">
                  <c:v>26522.1</c:v>
                </c:pt>
                <c:pt idx="1">
                  <c:v>27750.400000000001</c:v>
                </c:pt>
                <c:pt idx="2">
                  <c:v>30064.7</c:v>
                </c:pt>
                <c:pt idx="3">
                  <c:v>31836.6</c:v>
                </c:pt>
                <c:pt idx="4">
                  <c:v>33140.5</c:v>
                </c:pt>
                <c:pt idx="5">
                  <c:v>32353</c:v>
                </c:pt>
                <c:pt idx="6">
                  <c:v>33213.199999999997</c:v>
                </c:pt>
                <c:pt idx="7">
                  <c:v>34510.800000000003</c:v>
                </c:pt>
                <c:pt idx="8">
                  <c:v>35000.6</c:v>
                </c:pt>
                <c:pt idx="9">
                  <c:v>36113.9</c:v>
                </c:pt>
                <c:pt idx="10">
                  <c:v>36818.9</c:v>
                </c:pt>
              </c:numCache>
            </c:numRef>
          </c:val>
        </c:ser>
        <c:marker val="1"/>
        <c:axId val="111343872"/>
        <c:axId val="112996352"/>
      </c:lineChart>
      <c:catAx>
        <c:axId val="111343872"/>
        <c:scaling>
          <c:orientation val="minMax"/>
        </c:scaling>
        <c:axPos val="b"/>
        <c:numFmt formatCode="General" sourceLinked="1"/>
        <c:tickLblPos val="nextTo"/>
        <c:crossAx val="112996352"/>
        <c:crosses val="autoZero"/>
        <c:auto val="1"/>
        <c:lblAlgn val="ctr"/>
        <c:lblOffset val="100"/>
      </c:catAx>
      <c:valAx>
        <c:axId val="112996352"/>
        <c:scaling>
          <c:orientation val="minMax"/>
          <c:min val="25000"/>
        </c:scaling>
        <c:axPos val="l"/>
        <c:majorGridlines/>
        <c:numFmt formatCode="General" sourceLinked="1"/>
        <c:tickLblPos val="nextTo"/>
        <c:crossAx val="111343872"/>
        <c:crosses val="autoZero"/>
        <c:crossBetween val="between"/>
      </c:valAx>
    </c:plotArea>
    <c:legend>
      <c:legendPos val="r"/>
      <c:layout/>
    </c:legend>
    <c:plotVisOnly val="1"/>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i-FI"/>
  <c:style val="3"/>
  <c:chart>
    <c:plotArea>
      <c:layout/>
      <c:lineChart>
        <c:grouping val="standard"/>
        <c:ser>
          <c:idx val="0"/>
          <c:order val="0"/>
          <c:tx>
            <c:strRef>
              <c:f>kansa_wdi_bkt_fi20141113314915!$A$44</c:f>
              <c:strCache>
                <c:ptCount val="1"/>
                <c:pt idx="0">
                  <c:v>Finland</c:v>
                </c:pt>
              </c:strCache>
            </c:strRef>
          </c:tx>
          <c:spPr>
            <a:ln>
              <a:solidFill>
                <a:srgbClr val="00B050"/>
              </a:solidFill>
            </a:ln>
          </c:spPr>
          <c:marker>
            <c:symbol val="none"/>
          </c:marker>
          <c:cat>
            <c:strRef>
              <c:f>kansa_wdi_bkt_fi20141113314915!$B$43:$L$43</c:f>
              <c:strCache>
                <c:ptCount val="11"/>
                <c:pt idx="0">
                  <c:v>2004</c:v>
                </c:pt>
                <c:pt idx="1">
                  <c:v>2005</c:v>
                </c:pt>
                <c:pt idx="2">
                  <c:v>2006</c:v>
                </c:pt>
                <c:pt idx="3">
                  <c:v>2007</c:v>
                </c:pt>
                <c:pt idx="4">
                  <c:v>2008</c:v>
                </c:pt>
                <c:pt idx="5">
                  <c:v>2009</c:v>
                </c:pt>
                <c:pt idx="6">
                  <c:v>2010</c:v>
                </c:pt>
                <c:pt idx="7">
                  <c:v>2011</c:v>
                </c:pt>
                <c:pt idx="8">
                  <c:v>2012</c:v>
                </c:pt>
                <c:pt idx="9">
                  <c:v>2013</c:v>
                </c:pt>
                <c:pt idx="10">
                  <c:v>2014</c:v>
                </c:pt>
              </c:strCache>
            </c:strRef>
          </c:cat>
          <c:val>
            <c:numRef>
              <c:f>kansa_wdi_bkt_fi20141113314915!$B$44:$L$44</c:f>
              <c:numCache>
                <c:formatCode>#,##0.0</c:formatCode>
                <c:ptCount val="11"/>
                <c:pt idx="0">
                  <c:v>67.599999999999994</c:v>
                </c:pt>
                <c:pt idx="1">
                  <c:v>68.400000000000006</c:v>
                </c:pt>
                <c:pt idx="2">
                  <c:v>69.3</c:v>
                </c:pt>
                <c:pt idx="3">
                  <c:v>70.3</c:v>
                </c:pt>
                <c:pt idx="4">
                  <c:v>71.099999999999994</c:v>
                </c:pt>
                <c:pt idx="5">
                  <c:v>68.7</c:v>
                </c:pt>
                <c:pt idx="6">
                  <c:v>68.099999999999994</c:v>
                </c:pt>
                <c:pt idx="7">
                  <c:v>69</c:v>
                </c:pt>
                <c:pt idx="8">
                  <c:v>69.400000000000006</c:v>
                </c:pt>
                <c:pt idx="9">
                  <c:v>68.900000000000006</c:v>
                </c:pt>
                <c:pt idx="10">
                  <c:v>68.7</c:v>
                </c:pt>
              </c:numCache>
            </c:numRef>
          </c:val>
        </c:ser>
        <c:ser>
          <c:idx val="1"/>
          <c:order val="1"/>
          <c:tx>
            <c:strRef>
              <c:f>kansa_wdi_bkt_fi20141113314915!$A$45</c:f>
              <c:strCache>
                <c:ptCount val="1"/>
                <c:pt idx="0">
                  <c:v>Germany</c:v>
                </c:pt>
              </c:strCache>
            </c:strRef>
          </c:tx>
          <c:marker>
            <c:symbol val="none"/>
          </c:marker>
          <c:cat>
            <c:strRef>
              <c:f>kansa_wdi_bkt_fi20141113314915!$B$43:$L$43</c:f>
              <c:strCache>
                <c:ptCount val="11"/>
                <c:pt idx="0">
                  <c:v>2004</c:v>
                </c:pt>
                <c:pt idx="1">
                  <c:v>2005</c:v>
                </c:pt>
                <c:pt idx="2">
                  <c:v>2006</c:v>
                </c:pt>
                <c:pt idx="3">
                  <c:v>2007</c:v>
                </c:pt>
                <c:pt idx="4">
                  <c:v>2008</c:v>
                </c:pt>
                <c:pt idx="5">
                  <c:v>2009</c:v>
                </c:pt>
                <c:pt idx="6">
                  <c:v>2010</c:v>
                </c:pt>
                <c:pt idx="7">
                  <c:v>2011</c:v>
                </c:pt>
                <c:pt idx="8">
                  <c:v>2012</c:v>
                </c:pt>
                <c:pt idx="9">
                  <c:v>2013</c:v>
                </c:pt>
                <c:pt idx="10">
                  <c:v>2014</c:v>
                </c:pt>
              </c:strCache>
            </c:strRef>
          </c:cat>
          <c:val>
            <c:numRef>
              <c:f>kansa_wdi_bkt_fi20141113314915!$B$45:$L$45</c:f>
              <c:numCache>
                <c:formatCode>#,##0.0</c:formatCode>
                <c:ptCount val="11"/>
                <c:pt idx="0">
                  <c:v>65</c:v>
                </c:pt>
                <c:pt idx="1">
                  <c:v>65.5</c:v>
                </c:pt>
                <c:pt idx="2">
                  <c:v>67.2</c:v>
                </c:pt>
                <c:pt idx="3">
                  <c:v>69</c:v>
                </c:pt>
                <c:pt idx="4">
                  <c:v>70.099999999999994</c:v>
                </c:pt>
                <c:pt idx="5">
                  <c:v>70.3</c:v>
                </c:pt>
                <c:pt idx="6">
                  <c:v>71.099999999999994</c:v>
                </c:pt>
                <c:pt idx="7">
                  <c:v>72.5</c:v>
                </c:pt>
                <c:pt idx="8">
                  <c:v>72.8</c:v>
                </c:pt>
                <c:pt idx="9">
                  <c:v>73.3</c:v>
                </c:pt>
                <c:pt idx="10">
                  <c:v>73.8</c:v>
                </c:pt>
              </c:numCache>
            </c:numRef>
          </c:val>
        </c:ser>
        <c:ser>
          <c:idx val="2"/>
          <c:order val="2"/>
          <c:tx>
            <c:strRef>
              <c:f>kansa_wdi_bkt_fi20141113314915!$A$46</c:f>
              <c:strCache>
                <c:ptCount val="1"/>
                <c:pt idx="0">
                  <c:v>Sweden</c:v>
                </c:pt>
              </c:strCache>
            </c:strRef>
          </c:tx>
          <c:spPr>
            <a:ln>
              <a:solidFill>
                <a:srgbClr val="FFFF00"/>
              </a:solidFill>
            </a:ln>
          </c:spPr>
          <c:marker>
            <c:symbol val="none"/>
          </c:marker>
          <c:cat>
            <c:strRef>
              <c:f>kansa_wdi_bkt_fi20141113314915!$B$43:$L$43</c:f>
              <c:strCache>
                <c:ptCount val="11"/>
                <c:pt idx="0">
                  <c:v>2004</c:v>
                </c:pt>
                <c:pt idx="1">
                  <c:v>2005</c:v>
                </c:pt>
                <c:pt idx="2">
                  <c:v>2006</c:v>
                </c:pt>
                <c:pt idx="3">
                  <c:v>2007</c:v>
                </c:pt>
                <c:pt idx="4">
                  <c:v>2008</c:v>
                </c:pt>
                <c:pt idx="5">
                  <c:v>2009</c:v>
                </c:pt>
                <c:pt idx="6">
                  <c:v>2010</c:v>
                </c:pt>
                <c:pt idx="7">
                  <c:v>2011</c:v>
                </c:pt>
                <c:pt idx="8">
                  <c:v>2012</c:v>
                </c:pt>
                <c:pt idx="9">
                  <c:v>2013</c:v>
                </c:pt>
                <c:pt idx="10">
                  <c:v>2014</c:v>
                </c:pt>
              </c:strCache>
            </c:strRef>
          </c:cat>
          <c:val>
            <c:numRef>
              <c:f>kansa_wdi_bkt_fi20141113314915!$B$46:$L$46</c:f>
              <c:numCache>
                <c:formatCode>#,##0.0</c:formatCode>
                <c:ptCount val="11"/>
                <c:pt idx="0">
                  <c:v>72.099999999999994</c:v>
                </c:pt>
                <c:pt idx="1">
                  <c:v>72.5</c:v>
                </c:pt>
                <c:pt idx="2">
                  <c:v>73.099999999999994</c:v>
                </c:pt>
                <c:pt idx="3">
                  <c:v>74.2</c:v>
                </c:pt>
                <c:pt idx="4">
                  <c:v>74.3</c:v>
                </c:pt>
                <c:pt idx="5">
                  <c:v>72.2</c:v>
                </c:pt>
                <c:pt idx="6">
                  <c:v>72.099999999999994</c:v>
                </c:pt>
                <c:pt idx="7">
                  <c:v>73.599999999999994</c:v>
                </c:pt>
                <c:pt idx="8">
                  <c:v>73.8</c:v>
                </c:pt>
                <c:pt idx="9">
                  <c:v>74.400000000000006</c:v>
                </c:pt>
                <c:pt idx="10">
                  <c:v>74.900000000000006</c:v>
                </c:pt>
              </c:numCache>
            </c:numRef>
          </c:val>
        </c:ser>
        <c:marker val="1"/>
        <c:axId val="113018752"/>
        <c:axId val="113020288"/>
      </c:lineChart>
      <c:catAx>
        <c:axId val="113018752"/>
        <c:scaling>
          <c:orientation val="minMax"/>
        </c:scaling>
        <c:axPos val="b"/>
        <c:tickLblPos val="nextTo"/>
        <c:txPr>
          <a:bodyPr/>
          <a:lstStyle/>
          <a:p>
            <a:pPr>
              <a:defRPr sz="1200"/>
            </a:pPr>
            <a:endParaRPr lang="fi-FI"/>
          </a:p>
        </c:txPr>
        <c:crossAx val="113020288"/>
        <c:crosses val="autoZero"/>
        <c:auto val="1"/>
        <c:lblAlgn val="ctr"/>
        <c:lblOffset val="100"/>
      </c:catAx>
      <c:valAx>
        <c:axId val="113020288"/>
        <c:scaling>
          <c:orientation val="minMax"/>
        </c:scaling>
        <c:axPos val="l"/>
        <c:majorGridlines/>
        <c:numFmt formatCode="#,##0.0" sourceLinked="1"/>
        <c:tickLblPos val="nextTo"/>
        <c:crossAx val="113018752"/>
        <c:crosses val="autoZero"/>
        <c:crossBetween val="between"/>
      </c:valAx>
    </c:plotArea>
    <c:legend>
      <c:legendPos val="r"/>
      <c:layout/>
    </c:legend>
    <c:plotVisOnly val="1"/>
  </c:chart>
  <c:txPr>
    <a:bodyPr/>
    <a:lstStyle/>
    <a:p>
      <a:pPr>
        <a:defRPr sz="1800"/>
      </a:pPr>
      <a:endParaRPr lang="fi-FI"/>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19565" cy="493868"/>
          </a:xfrm>
          <a:prstGeom prst="rect">
            <a:avLst/>
          </a:prstGeom>
        </p:spPr>
        <p:txBody>
          <a:bodyPr vert="horz" lIns="90755" tIns="45377" rIns="90755" bIns="45377" rtlCol="0"/>
          <a:lstStyle>
            <a:lvl1pPr algn="l">
              <a:defRPr sz="1200"/>
            </a:lvl1pPr>
          </a:lstStyle>
          <a:p>
            <a:endParaRPr lang="fi-FI"/>
          </a:p>
        </p:txBody>
      </p:sp>
      <p:sp>
        <p:nvSpPr>
          <p:cNvPr id="3" name="Päivämäärän paikkamerkki 2"/>
          <p:cNvSpPr>
            <a:spLocks noGrp="1"/>
          </p:cNvSpPr>
          <p:nvPr>
            <p:ph type="dt" sz="quarter" idx="1"/>
          </p:nvPr>
        </p:nvSpPr>
        <p:spPr>
          <a:xfrm>
            <a:off x="3814627" y="0"/>
            <a:ext cx="2919565" cy="493868"/>
          </a:xfrm>
          <a:prstGeom prst="rect">
            <a:avLst/>
          </a:prstGeom>
        </p:spPr>
        <p:txBody>
          <a:bodyPr vert="horz" lIns="90755" tIns="45377" rIns="90755" bIns="45377" rtlCol="0"/>
          <a:lstStyle>
            <a:lvl1pPr algn="r">
              <a:defRPr sz="1200"/>
            </a:lvl1pPr>
          </a:lstStyle>
          <a:p>
            <a:fld id="{55DFF03C-BD78-4CF2-B65C-AF36E34C3FA7}" type="datetimeFigureOut">
              <a:rPr lang="fi-FI" smtClean="0"/>
              <a:pPr/>
              <a:t>11.2.2016</a:t>
            </a:fld>
            <a:endParaRPr lang="fi-FI"/>
          </a:p>
        </p:txBody>
      </p:sp>
      <p:sp>
        <p:nvSpPr>
          <p:cNvPr id="4" name="Alatunnisteen paikkamerkki 3"/>
          <p:cNvSpPr>
            <a:spLocks noGrp="1"/>
          </p:cNvSpPr>
          <p:nvPr>
            <p:ph type="ftr" sz="quarter" idx="2"/>
          </p:nvPr>
        </p:nvSpPr>
        <p:spPr>
          <a:xfrm>
            <a:off x="0" y="9370869"/>
            <a:ext cx="2919565" cy="493867"/>
          </a:xfrm>
          <a:prstGeom prst="rect">
            <a:avLst/>
          </a:prstGeom>
        </p:spPr>
        <p:txBody>
          <a:bodyPr vert="horz" lIns="90755" tIns="45377" rIns="90755" bIns="45377" rtlCol="0" anchor="b"/>
          <a:lstStyle>
            <a:lvl1pPr algn="l">
              <a:defRPr sz="1200"/>
            </a:lvl1pPr>
          </a:lstStyle>
          <a:p>
            <a:endParaRPr lang="fi-FI"/>
          </a:p>
        </p:txBody>
      </p:sp>
      <p:sp>
        <p:nvSpPr>
          <p:cNvPr id="5" name="Dian numeron paikkamerkki 4"/>
          <p:cNvSpPr>
            <a:spLocks noGrp="1"/>
          </p:cNvSpPr>
          <p:nvPr>
            <p:ph type="sldNum" sz="quarter" idx="3"/>
          </p:nvPr>
        </p:nvSpPr>
        <p:spPr>
          <a:xfrm>
            <a:off x="3814627" y="9370869"/>
            <a:ext cx="2919565" cy="493867"/>
          </a:xfrm>
          <a:prstGeom prst="rect">
            <a:avLst/>
          </a:prstGeom>
        </p:spPr>
        <p:txBody>
          <a:bodyPr vert="horz" lIns="90755" tIns="45377" rIns="90755" bIns="45377" rtlCol="0" anchor="b"/>
          <a:lstStyle>
            <a:lvl1pPr algn="r">
              <a:defRPr sz="1200"/>
            </a:lvl1pPr>
          </a:lstStyle>
          <a:p>
            <a:fld id="{388BEE4A-5B93-4E68-ABE9-B2AC70A4DB81}" type="slidenum">
              <a:rPr lang="fi-FI" smtClean="0"/>
              <a:pPr/>
              <a:t>‹#›</a:t>
            </a:fld>
            <a:endParaRPr lang="fi-FI"/>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19565" cy="493868"/>
          </a:xfrm>
          <a:prstGeom prst="rect">
            <a:avLst/>
          </a:prstGeom>
        </p:spPr>
        <p:txBody>
          <a:bodyPr vert="horz" lIns="90755" tIns="45377" rIns="90755" bIns="45377" rtlCol="0"/>
          <a:lstStyle>
            <a:lvl1pPr algn="l">
              <a:defRPr sz="1200"/>
            </a:lvl1pPr>
          </a:lstStyle>
          <a:p>
            <a:pPr>
              <a:defRPr/>
            </a:pPr>
            <a:endParaRPr lang="fi-FI"/>
          </a:p>
        </p:txBody>
      </p:sp>
      <p:sp>
        <p:nvSpPr>
          <p:cNvPr id="3" name="Päivämäärän paikkamerkki 2"/>
          <p:cNvSpPr>
            <a:spLocks noGrp="1"/>
          </p:cNvSpPr>
          <p:nvPr>
            <p:ph type="dt" idx="1"/>
          </p:nvPr>
        </p:nvSpPr>
        <p:spPr>
          <a:xfrm>
            <a:off x="3814627" y="0"/>
            <a:ext cx="2919565" cy="493868"/>
          </a:xfrm>
          <a:prstGeom prst="rect">
            <a:avLst/>
          </a:prstGeom>
        </p:spPr>
        <p:txBody>
          <a:bodyPr vert="horz" lIns="90755" tIns="45377" rIns="90755" bIns="45377" rtlCol="0"/>
          <a:lstStyle>
            <a:lvl1pPr algn="r">
              <a:defRPr sz="1200"/>
            </a:lvl1pPr>
          </a:lstStyle>
          <a:p>
            <a:pPr>
              <a:defRPr/>
            </a:pPr>
            <a:fld id="{6F25CDCD-D9AE-4DBD-B696-46FB58DEEE38}" type="datetimeFigureOut">
              <a:rPr lang="fi-FI"/>
              <a:pPr>
                <a:defRPr/>
              </a:pPr>
              <a:t>11.2.2016</a:t>
            </a:fld>
            <a:endParaRPr lang="fi-FI"/>
          </a:p>
        </p:txBody>
      </p:sp>
      <p:sp>
        <p:nvSpPr>
          <p:cNvPr id="4" name="Dian kuvan paikkamerkki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0755" tIns="45377" rIns="90755" bIns="45377" rtlCol="0" anchor="ctr"/>
          <a:lstStyle/>
          <a:p>
            <a:pPr lvl="0"/>
            <a:endParaRPr lang="fi-FI" noProof="0" smtClean="0"/>
          </a:p>
        </p:txBody>
      </p:sp>
      <p:sp>
        <p:nvSpPr>
          <p:cNvPr id="5" name="Huomautusten paikkamerkki 4"/>
          <p:cNvSpPr>
            <a:spLocks noGrp="1"/>
          </p:cNvSpPr>
          <p:nvPr>
            <p:ph type="body" sz="quarter" idx="3"/>
          </p:nvPr>
        </p:nvSpPr>
        <p:spPr>
          <a:xfrm>
            <a:off x="673263" y="4687801"/>
            <a:ext cx="5389240" cy="4438499"/>
          </a:xfrm>
          <a:prstGeom prst="rect">
            <a:avLst/>
          </a:prstGeom>
        </p:spPr>
        <p:txBody>
          <a:bodyPr vert="horz" lIns="90755" tIns="45377" rIns="90755" bIns="45377" rtlCol="0">
            <a:normAutofit/>
          </a:body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p>
        </p:txBody>
      </p:sp>
      <p:sp>
        <p:nvSpPr>
          <p:cNvPr id="6" name="Alatunnisteen paikkamerkki 5"/>
          <p:cNvSpPr>
            <a:spLocks noGrp="1"/>
          </p:cNvSpPr>
          <p:nvPr>
            <p:ph type="ftr" sz="quarter" idx="4"/>
          </p:nvPr>
        </p:nvSpPr>
        <p:spPr>
          <a:xfrm>
            <a:off x="0" y="9370869"/>
            <a:ext cx="2919565" cy="493867"/>
          </a:xfrm>
          <a:prstGeom prst="rect">
            <a:avLst/>
          </a:prstGeom>
        </p:spPr>
        <p:txBody>
          <a:bodyPr vert="horz" lIns="90755" tIns="45377" rIns="90755" bIns="45377" rtlCol="0" anchor="b"/>
          <a:lstStyle>
            <a:lvl1pPr algn="l">
              <a:defRPr sz="1200"/>
            </a:lvl1pPr>
          </a:lstStyle>
          <a:p>
            <a:pPr>
              <a:defRPr/>
            </a:pPr>
            <a:endParaRPr lang="fi-FI"/>
          </a:p>
        </p:txBody>
      </p:sp>
      <p:sp>
        <p:nvSpPr>
          <p:cNvPr id="7" name="Dian numeron paikkamerkki 6"/>
          <p:cNvSpPr>
            <a:spLocks noGrp="1"/>
          </p:cNvSpPr>
          <p:nvPr>
            <p:ph type="sldNum" sz="quarter" idx="5"/>
          </p:nvPr>
        </p:nvSpPr>
        <p:spPr>
          <a:xfrm>
            <a:off x="3814627" y="9370869"/>
            <a:ext cx="2919565" cy="493867"/>
          </a:xfrm>
          <a:prstGeom prst="rect">
            <a:avLst/>
          </a:prstGeom>
        </p:spPr>
        <p:txBody>
          <a:bodyPr vert="horz" lIns="90755" tIns="45377" rIns="90755" bIns="45377" rtlCol="0" anchor="b"/>
          <a:lstStyle>
            <a:lvl1pPr algn="r">
              <a:defRPr sz="1200"/>
            </a:lvl1pPr>
          </a:lstStyle>
          <a:p>
            <a:pPr>
              <a:defRPr/>
            </a:pPr>
            <a:fld id="{AC4AC0D3-77F6-415A-8AF4-2F3D0D437535}" type="slidenum">
              <a:rPr lang="fi-FI"/>
              <a:pPr>
                <a:defRPr/>
              </a:pPr>
              <a:t>‹#›</a:t>
            </a:fld>
            <a:endParaRPr lang="fi-FI"/>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79375" y="739775"/>
            <a:ext cx="6577013" cy="3700463"/>
          </a:xfrm>
        </p:spPr>
      </p:sp>
      <p:sp>
        <p:nvSpPr>
          <p:cNvPr id="3" name="Huomautusten paikkamerkki 2"/>
          <p:cNvSpPr>
            <a:spLocks noGrp="1"/>
          </p:cNvSpPr>
          <p:nvPr>
            <p:ph type="body" idx="1"/>
          </p:nvPr>
        </p:nvSpPr>
        <p:spPr/>
        <p:txBody>
          <a:bodyPr>
            <a:normAutofit fontScale="32500" lnSpcReduction="20000"/>
          </a:bodyPr>
          <a:lstStyle/>
          <a:p>
            <a:pPr lvl="0"/>
            <a:r>
              <a:rPr lang="fi-FI" dirty="0" smtClean="0">
                <a:latin typeface="Arial" charset="0"/>
              </a:rPr>
              <a:t>Haluamme kaikki säilyttää ja parantaa nykyisiä julkisia ja julkisrahoitteisia palveluja ja turvaverkkoamme, mutta nykyinen tuotteiden, tavaroiden ja henkisen pääoman tuotanto ja vienti eivät riitä sen ylläpitämiseen. Tämä käy ilmi kasvavasta julkisen sektorin velkaantumisesta. Se on kaksinkertaistunut  kahdessa vaalikaudessa noin 125 miljardiin euroon.</a:t>
            </a:r>
          </a:p>
          <a:p>
            <a:pPr lvl="0"/>
            <a:endParaRPr lang="fi-FI" sz="1100" dirty="0" smtClean="0">
              <a:latin typeface="Arial" charset="0"/>
            </a:endParaRPr>
          </a:p>
          <a:p>
            <a:pPr lvl="0"/>
            <a:r>
              <a:rPr lang="fi-FI" dirty="0" smtClean="0">
                <a:latin typeface="Arial" charset="0"/>
              </a:rPr>
              <a:t>Hallitus tähtää siksi maamme huolestuttavasti rapautuneen kilpailukyvyn parantamiseen. Työttömiä on tullut lisää vuodesta 2007  74 000 ja myös viennin indikaattorit kertovat samaa : osuutemme maailman kauppavirroista on supistunut ja kauppataseemme on ollut negatiivinen vuodesta 2011.  Korkean jalostusasteen tuotteiden suhteellinen ja absoluuttinen osuus viennistämme on laskenut ja niidenkin kauppatase on muuttunut negatiiviseksi jo vuosia sitten. </a:t>
            </a:r>
          </a:p>
          <a:p>
            <a:pPr lvl="0"/>
            <a:endParaRPr lang="fi-FI" sz="1100" dirty="0" smtClean="0">
              <a:latin typeface="Arial" charset="0"/>
            </a:endParaRPr>
          </a:p>
          <a:p>
            <a:pPr lvl="0"/>
            <a:r>
              <a:rPr lang="fi-FI" dirty="0" smtClean="0">
                <a:latin typeface="Arial" charset="0"/>
              </a:rPr>
              <a:t>Kilpailukyvyn parantamisen yhteydessä on puhuttu kasvupaketista, kasvurahoituksesta ja kasvurahastoista. Minun näkökulmastani </a:t>
            </a:r>
            <a:r>
              <a:rPr lang="fi-FI" b="1" dirty="0" smtClean="0">
                <a:latin typeface="Arial" charset="0"/>
              </a:rPr>
              <a:t>kasvupaketti</a:t>
            </a:r>
            <a:r>
              <a:rPr lang="fi-FI" dirty="0" smtClean="0">
                <a:latin typeface="Arial" charset="0"/>
              </a:rPr>
              <a:t> sisältää kolme merkittävää, kilpailukykyä parantavaa  elementtiä: </a:t>
            </a:r>
            <a:endParaRPr lang="fi-FI" sz="1100" dirty="0" smtClean="0">
              <a:latin typeface="Arial" charset="0"/>
            </a:endParaRPr>
          </a:p>
          <a:p>
            <a:pPr marL="685694" lvl="1" indent="-228565">
              <a:buFont typeface="+mj-lt"/>
              <a:buAutoNum type="arabicPeriod"/>
            </a:pPr>
            <a:r>
              <a:rPr lang="fi-FI" b="1" dirty="0" smtClean="0">
                <a:latin typeface="Arial" charset="0"/>
              </a:rPr>
              <a:t>työelämän kehittäminen </a:t>
            </a:r>
            <a:r>
              <a:rPr lang="fi-FI" dirty="0" smtClean="0">
                <a:latin typeface="Arial" charset="0"/>
              </a:rPr>
              <a:t>vastaamaan paremmin maailmaa jossa globalisaatio on läsnä yhä useammassa suomalaisessa työpaikassa. Tässä kehitystyössä paikallinen sopiminen ja sen  säännöt ja kulttuuri ovat tärkeitä. Samalla kun työelämää </a:t>
            </a:r>
            <a:r>
              <a:rPr lang="fi-FI" dirty="0" err="1" smtClean="0">
                <a:latin typeface="Arial" charset="0"/>
              </a:rPr>
              <a:t>joustavuutetaan</a:t>
            </a:r>
            <a:r>
              <a:rPr lang="fi-FI" dirty="0" smtClean="0">
                <a:latin typeface="Arial" charset="0"/>
              </a:rPr>
              <a:t>, huolehditaan myös muutosturvasta</a:t>
            </a:r>
          </a:p>
          <a:p>
            <a:pPr marL="685694" lvl="1" indent="-228565">
              <a:buFont typeface="+mj-lt"/>
              <a:buAutoNum type="arabicPeriod"/>
            </a:pPr>
            <a:r>
              <a:rPr lang="fi-FI" b="1" dirty="0" smtClean="0">
                <a:latin typeface="Arial" charset="0"/>
              </a:rPr>
              <a:t>Kilpailun lisääminen</a:t>
            </a:r>
            <a:r>
              <a:rPr lang="fi-FI" dirty="0" smtClean="0">
                <a:latin typeface="Arial" charset="0"/>
              </a:rPr>
              <a:t>. Tästä mm. kauppojen aukioloaikojen vapauttaminen ja rautateiden avaaminen kilpailulle ovat esimerkkejä.</a:t>
            </a:r>
          </a:p>
          <a:p>
            <a:pPr marL="685694" lvl="1" indent="-228565">
              <a:buFont typeface="+mj-lt"/>
              <a:buAutoNum type="arabicPeriod"/>
            </a:pPr>
            <a:r>
              <a:rPr lang="fi-FI" b="1" dirty="0" smtClean="0">
                <a:latin typeface="Arial" charset="0"/>
              </a:rPr>
              <a:t>Yritysten rahoitusaseman parantaminen </a:t>
            </a:r>
            <a:r>
              <a:rPr lang="fi-FI" dirty="0" smtClean="0">
                <a:latin typeface="Arial" charset="0"/>
              </a:rPr>
              <a:t> niiden aloitusvaiheesta yli kasvuvaiheen </a:t>
            </a:r>
            <a:r>
              <a:rPr lang="fi-FI" b="1" dirty="0" smtClean="0">
                <a:latin typeface="Arial" charset="0"/>
              </a:rPr>
              <a:t>ja uusien vientimahdollisuuksien avaaminen </a:t>
            </a:r>
            <a:r>
              <a:rPr lang="fi-FI" dirty="0" smtClean="0">
                <a:latin typeface="Arial" charset="0"/>
              </a:rPr>
              <a:t>etenkin BCD – sektorin kasvuohjelmilla sekä demo- ja </a:t>
            </a:r>
            <a:r>
              <a:rPr lang="fi-FI" dirty="0" err="1" smtClean="0">
                <a:latin typeface="Arial" charset="0"/>
              </a:rPr>
              <a:t>protorahoituksella</a:t>
            </a:r>
            <a:r>
              <a:rPr lang="fi-FI" dirty="0" smtClean="0">
                <a:latin typeface="Arial" charset="0"/>
              </a:rPr>
              <a:t>.</a:t>
            </a:r>
            <a:endParaRPr lang="fi-FI" sz="1100" dirty="0" smtClean="0">
              <a:latin typeface="Arial" charset="0"/>
            </a:endParaRPr>
          </a:p>
          <a:p>
            <a:r>
              <a:rPr lang="fi-FI" dirty="0" smtClean="0">
                <a:latin typeface="Arial" charset="0"/>
              </a:rPr>
              <a:t/>
            </a:r>
            <a:br>
              <a:rPr lang="fi-FI" dirty="0" smtClean="0">
                <a:latin typeface="Arial" charset="0"/>
              </a:rPr>
            </a:br>
            <a:r>
              <a:rPr lang="fi-FI" b="1" dirty="0" smtClean="0">
                <a:latin typeface="Arial" charset="0"/>
              </a:rPr>
              <a:t>Seuraavassa keskityn viimeiseen elementtiin, kasvurahoitukseen</a:t>
            </a:r>
            <a:r>
              <a:rPr lang="fi-FI" dirty="0" smtClean="0">
                <a:latin typeface="Arial" charset="0"/>
              </a:rPr>
              <a:t>. Tulette huomaamaan, että se kolmas julkisuudessa paljon puhuttu seikka, kasvurahastot, ovat kasvurahoituksen merkittävä osa. </a:t>
            </a:r>
            <a:br>
              <a:rPr lang="fi-FI" dirty="0" smtClean="0">
                <a:latin typeface="Arial" charset="0"/>
              </a:rPr>
            </a:br>
            <a:endParaRPr lang="fi-FI" sz="1100" dirty="0" smtClean="0">
              <a:latin typeface="Arial" charset="0"/>
            </a:endParaRPr>
          </a:p>
          <a:p>
            <a:pPr lvl="0"/>
            <a:r>
              <a:rPr lang="fi-FI" dirty="0" smtClean="0">
                <a:latin typeface="Arial" charset="0"/>
              </a:rPr>
              <a:t>Kasvurahoitus koostuu neljästä osasta. Ja tässä tarkoitan kasvurahoituksella sellaista budjettivaroista rahoitettavaa toimintaa joka on lisänä normaaliin budjettitalouteen – siis kärkihankkeita. Nämä neljä osaa ovat</a:t>
            </a:r>
            <a:endParaRPr lang="fi-FI" sz="1100" dirty="0" smtClean="0">
              <a:latin typeface="Arial" charset="0"/>
            </a:endParaRPr>
          </a:p>
          <a:p>
            <a:pPr marL="685694" lvl="1" indent="-228565">
              <a:buFont typeface="+mj-lt"/>
              <a:buAutoNum type="arabicPeriod"/>
            </a:pPr>
            <a:r>
              <a:rPr lang="fi-FI" dirty="0" smtClean="0">
                <a:latin typeface="Arial" charset="0"/>
              </a:rPr>
              <a:t>Kasvurahastot</a:t>
            </a:r>
            <a:endParaRPr lang="fi-FI" sz="1100" dirty="0" smtClean="0">
              <a:latin typeface="Arial" charset="0"/>
            </a:endParaRPr>
          </a:p>
          <a:p>
            <a:pPr marL="685694" lvl="1" indent="-228565">
              <a:buFont typeface="+mj-lt"/>
              <a:buAutoNum type="arabicPeriod"/>
            </a:pPr>
            <a:r>
              <a:rPr lang="fi-FI" dirty="0" smtClean="0">
                <a:latin typeface="Arial" charset="0"/>
              </a:rPr>
              <a:t>Välirahoitus eli ns. </a:t>
            </a:r>
            <a:r>
              <a:rPr lang="fi-FI" dirty="0" err="1" smtClean="0">
                <a:latin typeface="Arial" charset="0"/>
              </a:rPr>
              <a:t>mezzanine</a:t>
            </a:r>
            <a:r>
              <a:rPr lang="fi-FI" dirty="0" smtClean="0">
                <a:latin typeface="Arial" charset="0"/>
              </a:rPr>
              <a:t> – rahoitus yrityksen kasvuvaiheen ja sen jälkeisiin tarpeisiin</a:t>
            </a:r>
            <a:endParaRPr lang="fi-FI" sz="1100" dirty="0" smtClean="0">
              <a:latin typeface="Arial" charset="0"/>
            </a:endParaRPr>
          </a:p>
          <a:p>
            <a:pPr marL="685694" lvl="1" indent="-228565">
              <a:buFont typeface="+mj-lt"/>
              <a:buAutoNum type="arabicPeriod"/>
            </a:pPr>
            <a:r>
              <a:rPr lang="fi-FI" dirty="0" smtClean="0">
                <a:latin typeface="Arial" charset="0"/>
              </a:rPr>
              <a:t>Kasvuohjelmat </a:t>
            </a:r>
            <a:endParaRPr lang="fi-FI" sz="1100" dirty="0" smtClean="0">
              <a:latin typeface="Arial" charset="0"/>
            </a:endParaRPr>
          </a:p>
          <a:p>
            <a:pPr marL="685694" lvl="1" indent="-228565">
              <a:buFont typeface="+mj-lt"/>
              <a:buAutoNum type="arabicPeriod"/>
            </a:pPr>
            <a:r>
              <a:rPr lang="fi-FI" dirty="0" smtClean="0">
                <a:latin typeface="Arial" charset="0"/>
              </a:rPr>
              <a:t>Suora budjettirahoitus</a:t>
            </a:r>
          </a:p>
          <a:p>
            <a:pPr marL="685694" lvl="1" indent="-228565"/>
            <a:endParaRPr lang="fi-FI" sz="1100" dirty="0" smtClean="0">
              <a:latin typeface="Arial" charset="0"/>
            </a:endParaRPr>
          </a:p>
          <a:p>
            <a:pPr marL="228565" indent="-228565"/>
            <a:r>
              <a:rPr lang="fi-FI" sz="1100" dirty="0" smtClean="0">
                <a:latin typeface="Arial" charset="0"/>
              </a:rPr>
              <a:t>RAHASTOT</a:t>
            </a:r>
          </a:p>
          <a:p>
            <a:pPr lvl="0"/>
            <a:r>
              <a:rPr lang="fi-FI" dirty="0" smtClean="0">
                <a:latin typeface="Arial" charset="0"/>
              </a:rPr>
              <a:t>Kasvurahastoissa käytämme työkaluina </a:t>
            </a:r>
            <a:r>
              <a:rPr lang="fi-FI" dirty="0" err="1" smtClean="0">
                <a:latin typeface="Arial" charset="0"/>
              </a:rPr>
              <a:t>TEKESin</a:t>
            </a:r>
            <a:r>
              <a:rPr lang="fi-FI" dirty="0" smtClean="0">
                <a:latin typeface="Arial" charset="0"/>
              </a:rPr>
              <a:t> pääomasijoitusyhtiötä ja Teollisuussijoitusta. Työnjaossa </a:t>
            </a:r>
            <a:r>
              <a:rPr lang="fi-FI" dirty="0" err="1" smtClean="0">
                <a:latin typeface="Arial" charset="0"/>
              </a:rPr>
              <a:t>TEKESin</a:t>
            </a:r>
            <a:r>
              <a:rPr lang="fi-FI" dirty="0" smtClean="0">
                <a:latin typeface="Arial" charset="0"/>
              </a:rPr>
              <a:t> sijoitusyhtiö keskittyy alkuvaiheessa oleviin yrityksiin </a:t>
            </a:r>
            <a:r>
              <a:rPr lang="fi-FI" dirty="0" err="1" smtClean="0">
                <a:latin typeface="Arial" charset="0"/>
              </a:rPr>
              <a:t>TeSin</a:t>
            </a:r>
            <a:r>
              <a:rPr lang="fi-FI" dirty="0" smtClean="0">
                <a:latin typeface="Arial" charset="0"/>
              </a:rPr>
              <a:t> sijoittaessa kasvuvaiheen yrityksiin. Jako on luonteva, koska TEKES tuntee hyvin alkutaipaleella olevat yritykset, ovathan ne käytännössä kaikki </a:t>
            </a:r>
            <a:r>
              <a:rPr lang="fi-FI" dirty="0" err="1" smtClean="0">
                <a:latin typeface="Arial" charset="0"/>
              </a:rPr>
              <a:t>TEKESin</a:t>
            </a:r>
            <a:r>
              <a:rPr lang="fi-FI" dirty="0" smtClean="0">
                <a:latin typeface="Arial" charset="0"/>
              </a:rPr>
              <a:t> asiakkaita tuotekehitysvaiheessa. Sijoitukset tapahtuvat rahastojen kautta. </a:t>
            </a:r>
            <a:r>
              <a:rPr lang="fi-FI" dirty="0" err="1" smtClean="0">
                <a:latin typeface="Arial" charset="0"/>
              </a:rPr>
              <a:t>TeSin</a:t>
            </a:r>
            <a:r>
              <a:rPr lang="fi-FI" dirty="0" smtClean="0">
                <a:latin typeface="Arial" charset="0"/>
              </a:rPr>
              <a:t> hallinnoimat Kasvurahasto I ja II ovat olleet menestyksekkäitä hankkeita ja siksi hallitus on valmis sijoittamaan 35 M€ kasvurahasto III:n kun edellisten kasvurahastojen sijoituskausi päättyy 2018. </a:t>
            </a:r>
            <a:r>
              <a:rPr lang="fi-FI" dirty="0" err="1" smtClean="0">
                <a:latin typeface="Arial" charset="0"/>
              </a:rPr>
              <a:t>TeSi</a:t>
            </a:r>
            <a:r>
              <a:rPr lang="fi-FI" dirty="0" smtClean="0">
                <a:latin typeface="Arial" charset="0"/>
              </a:rPr>
              <a:t> arvioi, että 35 miljoonan euron sijoitus mobilisoi muuta pääomaa jopa 30 </a:t>
            </a:r>
            <a:r>
              <a:rPr lang="fi-FI" dirty="0" err="1" smtClean="0">
                <a:latin typeface="Arial" charset="0"/>
              </a:rPr>
              <a:t>kertaisen</a:t>
            </a:r>
            <a:r>
              <a:rPr lang="fi-FI" dirty="0" smtClean="0">
                <a:latin typeface="Arial" charset="0"/>
              </a:rPr>
              <a:t> määrän. /</a:t>
            </a:r>
            <a:r>
              <a:rPr lang="fi-FI" dirty="0" err="1" smtClean="0">
                <a:latin typeface="Arial" charset="0"/>
              </a:rPr>
              <a:t>TeSin</a:t>
            </a:r>
            <a:r>
              <a:rPr lang="fi-FI" dirty="0" smtClean="0">
                <a:latin typeface="Arial" charset="0"/>
              </a:rPr>
              <a:t> johtaja Jouni Hakala 2.10.2015/. </a:t>
            </a:r>
            <a:r>
              <a:rPr lang="fi-FI" dirty="0" err="1" smtClean="0">
                <a:latin typeface="Arial" charset="0"/>
              </a:rPr>
              <a:t>TEKESin</a:t>
            </a:r>
            <a:r>
              <a:rPr lang="fi-FI" dirty="0" smtClean="0">
                <a:latin typeface="Arial" charset="0"/>
              </a:rPr>
              <a:t> pääomasijoitusyhtiö </a:t>
            </a:r>
            <a:r>
              <a:rPr lang="fi-FI" dirty="0" err="1" smtClean="0">
                <a:latin typeface="Arial" charset="0"/>
              </a:rPr>
              <a:t>vivuttaa</a:t>
            </a:r>
            <a:r>
              <a:rPr lang="fi-FI" dirty="0" smtClean="0">
                <a:latin typeface="Arial" charset="0"/>
              </a:rPr>
              <a:t> pääoman tyypillisesti 2-4 </a:t>
            </a:r>
            <a:r>
              <a:rPr lang="fi-FI" dirty="0" err="1" smtClean="0">
                <a:latin typeface="Arial" charset="0"/>
              </a:rPr>
              <a:t>kertaiseksi</a:t>
            </a:r>
            <a:r>
              <a:rPr lang="fi-FI" dirty="0" smtClean="0">
                <a:latin typeface="Arial" charset="0"/>
              </a:rPr>
              <a:t>. Rahasto on ns. epäsymmetrinen, joka tarkoittaa sitä että rahasto on valmis luopumaan osasta tuotoista kanssasijoittajien hyväksi.</a:t>
            </a:r>
          </a:p>
          <a:p>
            <a:pPr lvl="0"/>
            <a:endParaRPr lang="fi-FI" sz="1100" dirty="0" smtClean="0">
              <a:latin typeface="Arial" charset="0"/>
            </a:endParaRPr>
          </a:p>
          <a:p>
            <a:pPr lvl="0"/>
            <a:r>
              <a:rPr lang="fi-FI" sz="1100" dirty="0" smtClean="0">
                <a:latin typeface="Arial" charset="0"/>
              </a:rPr>
              <a:t>VÄLI- ELI MEZZAINE - RAHOITUS</a:t>
            </a:r>
          </a:p>
          <a:p>
            <a:pPr lvl="0"/>
            <a:r>
              <a:rPr lang="fi-FI" dirty="0" smtClean="0">
                <a:latin typeface="Arial" charset="0"/>
              </a:rPr>
              <a:t>Yrityksen toiminnan vakiintuessa mutta kasvaessa rahoituksen tarve muuttuu. Tähän vaiheeseen on tarjolla </a:t>
            </a:r>
            <a:r>
              <a:rPr lang="fi-FI" dirty="0" err="1" smtClean="0">
                <a:latin typeface="Arial" charset="0"/>
              </a:rPr>
              <a:t>pk-</a:t>
            </a:r>
            <a:r>
              <a:rPr lang="fi-FI" dirty="0" smtClean="0">
                <a:latin typeface="Arial" charset="0"/>
              </a:rPr>
              <a:t> ja </a:t>
            </a:r>
            <a:r>
              <a:rPr lang="fi-FI" dirty="0" err="1" smtClean="0">
                <a:latin typeface="Arial" charset="0"/>
              </a:rPr>
              <a:t>mid-cap</a:t>
            </a:r>
            <a:r>
              <a:rPr lang="fi-FI" dirty="0" smtClean="0">
                <a:latin typeface="Arial" charset="0"/>
              </a:rPr>
              <a:t> yrityksille suunnattu ns. </a:t>
            </a:r>
            <a:r>
              <a:rPr lang="fi-FI" dirty="0" err="1" smtClean="0">
                <a:latin typeface="Arial" charset="0"/>
              </a:rPr>
              <a:t>mezzanine</a:t>
            </a:r>
            <a:r>
              <a:rPr lang="fi-FI" dirty="0" smtClean="0">
                <a:latin typeface="Arial" charset="0"/>
              </a:rPr>
              <a:t> – laina, joka ovat luonteeltaan pääomasijoitusten ja tavallisen lainan välimuotoja. </a:t>
            </a:r>
            <a:r>
              <a:rPr lang="fi-FI" dirty="0" err="1" smtClean="0">
                <a:latin typeface="Arial" charset="0"/>
              </a:rPr>
              <a:t>Finnvera</a:t>
            </a:r>
            <a:r>
              <a:rPr lang="fi-FI" dirty="0" smtClean="0">
                <a:latin typeface="Arial" charset="0"/>
              </a:rPr>
              <a:t> kertoi että 7 miljoonan luottatappiotakauksella se saa liikkeelle noin 300 M€ näitä lainoja. Teimme </a:t>
            </a:r>
            <a:r>
              <a:rPr lang="fi-FI" dirty="0" err="1" smtClean="0">
                <a:latin typeface="Arial" charset="0"/>
              </a:rPr>
              <a:t>diilin</a:t>
            </a:r>
            <a:r>
              <a:rPr lang="fi-FI" dirty="0" smtClean="0">
                <a:latin typeface="Arial" charset="0"/>
              </a:rPr>
              <a:t> ja nyt pyydetyt 7 miljoonaa euroa ovat budjetissa vuosille 2016 – 2018.</a:t>
            </a:r>
          </a:p>
          <a:p>
            <a:pPr lvl="0"/>
            <a:endParaRPr lang="fi-FI" dirty="0" smtClean="0">
              <a:latin typeface="Arial" charset="0"/>
            </a:endParaRPr>
          </a:p>
          <a:p>
            <a:pPr lvl="0"/>
            <a:r>
              <a:rPr lang="fi-FI" dirty="0" smtClean="0">
                <a:latin typeface="Arial" charset="0"/>
              </a:rPr>
              <a:t>KASVUA TUKEVAT OHJELMAT</a:t>
            </a:r>
            <a:endParaRPr lang="fi-FI" sz="1100" dirty="0" smtClean="0">
              <a:latin typeface="Arial" charset="0"/>
            </a:endParaRPr>
          </a:p>
          <a:p>
            <a:pPr lvl="0"/>
            <a:r>
              <a:rPr lang="fi-FI" dirty="0" smtClean="0">
                <a:latin typeface="Arial" charset="0"/>
              </a:rPr>
              <a:t>Kasvuohjelmilla tarkoitetaan hankkeita joilla tuetaan yliopistojen, korkeakoulujen ja tutkimuslaitosten tutkimustulosten hyödyntämistä uusien tuotteiden, palvelujen ja henkisen pääoman kehityksessä ja markkinoille saattamisessa. </a:t>
            </a:r>
            <a:r>
              <a:rPr lang="fi-FI" dirty="0" err="1" smtClean="0">
                <a:latin typeface="Arial" charset="0"/>
              </a:rPr>
              <a:t>Team</a:t>
            </a:r>
            <a:r>
              <a:rPr lang="fi-FI" dirty="0" smtClean="0">
                <a:latin typeface="Arial" charset="0"/>
              </a:rPr>
              <a:t> Finlandin alla kootaan alakohtaisia kasvuohjelmia verkottamalla alan kasvuhaluisia  yrityksiä . Verkottuneina ne kykenevät yhteistyössä kehittämään toimintaansa ja vientiä . Tuloksena on enemmän kuin osastensa summa. Tähän toimintaan on varattu 24,5 miljoonaa euroa, sisältäen myös suorat messuavustukset yrityksille.</a:t>
            </a:r>
            <a:br>
              <a:rPr lang="fi-FI" dirty="0" smtClean="0">
                <a:latin typeface="Arial" charset="0"/>
              </a:rPr>
            </a:br>
            <a:endParaRPr lang="fi-FI" sz="1100" dirty="0" smtClean="0">
              <a:latin typeface="Arial" charset="0"/>
            </a:endParaRPr>
          </a:p>
          <a:p>
            <a:pPr lvl="0"/>
            <a:r>
              <a:rPr lang="fi-FI" dirty="0" smtClean="0">
                <a:latin typeface="Arial" charset="0"/>
              </a:rPr>
              <a:t> </a:t>
            </a:r>
            <a:r>
              <a:rPr lang="fi-FI" dirty="0" err="1" smtClean="0">
                <a:latin typeface="Arial" charset="0"/>
              </a:rPr>
              <a:t>TEKESIn</a:t>
            </a:r>
            <a:r>
              <a:rPr lang="fi-FI" dirty="0" smtClean="0">
                <a:latin typeface="Arial" charset="0"/>
              </a:rPr>
              <a:t> alla toimivat kasvuohjelmat pyrkivät löytämään tutkimushankkeita ja –tuloksia joiden kaupallistamiselle on selkeä mahdollisuus. </a:t>
            </a:r>
            <a:r>
              <a:rPr lang="fi-FI" dirty="0" err="1" smtClean="0">
                <a:latin typeface="Arial" charset="0"/>
              </a:rPr>
              <a:t>Challenge</a:t>
            </a:r>
            <a:r>
              <a:rPr lang="fi-FI" dirty="0" smtClean="0">
                <a:latin typeface="Arial" charset="0"/>
              </a:rPr>
              <a:t> Finland – ohjelmalla etsitään ratkaisuja yhteiskunnallisiin ongelmiin esittämällä ongelma mutta jättämällä sen ratkaisu kilpailuun osallistuvien harkittavaksi. Kasvuohjelmiin kuuluu myös biotalouden ja </a:t>
            </a:r>
            <a:r>
              <a:rPr lang="fi-FI" dirty="0" err="1" smtClean="0">
                <a:latin typeface="Arial" charset="0"/>
              </a:rPr>
              <a:t>cleantechin</a:t>
            </a:r>
            <a:r>
              <a:rPr lang="fi-FI" dirty="0" smtClean="0">
                <a:latin typeface="Arial" charset="0"/>
              </a:rPr>
              <a:t>  hankkeiden vauhdittaminen tavoitteena Suomen nostaminen puhtaiden teknologioiden kärkimaaksi.</a:t>
            </a:r>
            <a:br>
              <a:rPr lang="fi-FI" dirty="0" smtClean="0">
                <a:latin typeface="Arial" charset="0"/>
              </a:rPr>
            </a:br>
            <a:r>
              <a:rPr lang="fi-FI" dirty="0" smtClean="0">
                <a:latin typeface="Arial" charset="0"/>
              </a:rPr>
              <a:t/>
            </a:r>
            <a:br>
              <a:rPr lang="fi-FI" dirty="0" smtClean="0">
                <a:latin typeface="Arial" charset="0"/>
              </a:rPr>
            </a:br>
            <a:r>
              <a:rPr lang="fi-FI" dirty="0" smtClean="0">
                <a:latin typeface="Arial" charset="0"/>
              </a:rPr>
              <a:t>Yhteensä näihin hankkeisiin suunnataan </a:t>
            </a:r>
            <a:r>
              <a:rPr lang="fi-FI" dirty="0" err="1" smtClean="0">
                <a:latin typeface="Arial" charset="0"/>
              </a:rPr>
              <a:t>TEKESin</a:t>
            </a:r>
            <a:r>
              <a:rPr lang="fi-FI" dirty="0" smtClean="0">
                <a:latin typeface="Arial" charset="0"/>
              </a:rPr>
              <a:t> kautta 122 miljoonaa euroa. Tyypillisesti ne mobilisoivat 2-3 </a:t>
            </a:r>
            <a:r>
              <a:rPr lang="fi-FI" dirty="0" err="1" smtClean="0">
                <a:latin typeface="Arial" charset="0"/>
              </a:rPr>
              <a:t>kertaisen</a:t>
            </a:r>
            <a:r>
              <a:rPr lang="fi-FI" dirty="0" smtClean="0">
                <a:latin typeface="Arial" charset="0"/>
              </a:rPr>
              <a:t> määrän yksityistä pääomaa hankkeisiin.</a:t>
            </a:r>
          </a:p>
          <a:p>
            <a:pPr lvl="0"/>
            <a:endParaRPr lang="fi-FI" dirty="0" smtClean="0">
              <a:latin typeface="Arial" charset="0"/>
            </a:endParaRPr>
          </a:p>
          <a:p>
            <a:pPr lvl="0"/>
            <a:r>
              <a:rPr lang="fi-FI" dirty="0" smtClean="0">
                <a:latin typeface="Arial" charset="0"/>
              </a:rPr>
              <a:t>SUORA BUDJETTIRAHOITUS</a:t>
            </a:r>
            <a:endParaRPr lang="fi-FI" sz="1100" dirty="0" smtClean="0">
              <a:latin typeface="Arial" charset="0"/>
            </a:endParaRPr>
          </a:p>
          <a:p>
            <a:pPr lvl="0"/>
            <a:r>
              <a:rPr lang="fi-FI" dirty="0" smtClean="0">
                <a:latin typeface="Arial" charset="0"/>
              </a:rPr>
              <a:t>Hallitusohjelman energiapoliittisten tavoitteiden saavuttamiseksi on varattu 100 M€ uusiutuvan energian, biopolttoaineiden ja </a:t>
            </a:r>
            <a:r>
              <a:rPr lang="fi-FI" dirty="0" err="1" smtClean="0">
                <a:latin typeface="Arial" charset="0"/>
              </a:rPr>
              <a:t>uusuituvien</a:t>
            </a:r>
            <a:r>
              <a:rPr lang="fi-FI" dirty="0" smtClean="0">
                <a:latin typeface="Arial" charset="0"/>
              </a:rPr>
              <a:t> </a:t>
            </a:r>
            <a:r>
              <a:rPr lang="fi-FI" dirty="0" err="1" smtClean="0">
                <a:latin typeface="Arial" charset="0"/>
              </a:rPr>
              <a:t>energijaärjestelmien</a:t>
            </a:r>
            <a:r>
              <a:rPr lang="fi-FI" dirty="0" smtClean="0">
                <a:latin typeface="Arial" charset="0"/>
              </a:rPr>
              <a:t> kehittämiseen, </a:t>
            </a:r>
            <a:r>
              <a:rPr lang="fi-FI" dirty="0" err="1" smtClean="0">
                <a:latin typeface="Arial" charset="0"/>
              </a:rPr>
              <a:t>pilotointiin</a:t>
            </a:r>
            <a:r>
              <a:rPr lang="fi-FI" dirty="0" smtClean="0">
                <a:latin typeface="Arial" charset="0"/>
              </a:rPr>
              <a:t> ja investointeihin. Nämä siis normaalin noin 35 </a:t>
            </a:r>
            <a:r>
              <a:rPr lang="fi-FI" dirty="0" err="1" smtClean="0">
                <a:latin typeface="Arial" charset="0"/>
              </a:rPr>
              <a:t>M€n</a:t>
            </a:r>
            <a:r>
              <a:rPr lang="fi-FI" dirty="0" smtClean="0">
                <a:latin typeface="Arial" charset="0"/>
              </a:rPr>
              <a:t> tasolla olevien energia-avustusmäärärahojen lisäksi.</a:t>
            </a:r>
            <a:endParaRPr lang="fi-FI" sz="1100" dirty="0" smtClean="0">
              <a:latin typeface="Arial" charset="0"/>
            </a:endParaRPr>
          </a:p>
          <a:p>
            <a:pPr lvl="0"/>
            <a:endParaRPr lang="fi-FI" dirty="0" smtClean="0">
              <a:latin typeface="Arial" charset="0"/>
            </a:endParaRPr>
          </a:p>
          <a:p>
            <a:pPr lvl="0"/>
            <a:r>
              <a:rPr lang="fi-FI" dirty="0" smtClean="0">
                <a:latin typeface="Arial" charset="0"/>
              </a:rPr>
              <a:t>ESIR – JA MUU EU - RAHOITUS</a:t>
            </a:r>
          </a:p>
          <a:p>
            <a:pPr lvl="0"/>
            <a:r>
              <a:rPr lang="fi-FI" dirty="0" smtClean="0">
                <a:latin typeface="Arial" charset="0"/>
              </a:rPr>
              <a:t>Oman alueensa kasvurahoituksessa muodostavat EU:n tarjoamat rahoitusinstrumentit. Niistä Euroopan strategisten investointien rahasto on tuore, hyvin </a:t>
            </a:r>
            <a:r>
              <a:rPr lang="fi-FI" dirty="0" err="1" smtClean="0">
                <a:latin typeface="Arial" charset="0"/>
              </a:rPr>
              <a:t>resurssoitu</a:t>
            </a:r>
            <a:r>
              <a:rPr lang="fi-FI" dirty="0" smtClean="0">
                <a:latin typeface="Arial" charset="0"/>
              </a:rPr>
              <a:t> ja asiaa koskeva startti on juuri pidetty Finlandia-talolla.</a:t>
            </a:r>
            <a:endParaRPr lang="fi-FI" sz="1100" dirty="0" smtClean="0">
              <a:latin typeface="Arial" charset="0"/>
            </a:endParaRPr>
          </a:p>
          <a:p>
            <a:pPr lvl="0"/>
            <a:r>
              <a:rPr lang="fi-FI" dirty="0" smtClean="0">
                <a:latin typeface="Arial" charset="0"/>
              </a:rPr>
              <a:t>ESIR – rahasto toimii kahdella alueella. se rahoittaa </a:t>
            </a:r>
            <a:r>
              <a:rPr lang="fi-FI" dirty="0" err="1" smtClean="0">
                <a:latin typeface="Arial" charset="0"/>
              </a:rPr>
              <a:t>pk-</a:t>
            </a:r>
            <a:r>
              <a:rPr lang="fi-FI" dirty="0" smtClean="0">
                <a:latin typeface="Arial" charset="0"/>
              </a:rPr>
              <a:t> ja </a:t>
            </a:r>
            <a:r>
              <a:rPr lang="fi-FI" dirty="0" err="1" smtClean="0">
                <a:latin typeface="Arial" charset="0"/>
              </a:rPr>
              <a:t>midcap</a:t>
            </a:r>
            <a:r>
              <a:rPr lang="fi-FI" dirty="0" smtClean="0">
                <a:latin typeface="Arial" charset="0"/>
              </a:rPr>
              <a:t> – yrityksiä takauksin ja rahastosijoituksin. Lisäksi se rahoittaa riskipitoisia hankkeita, siis sellaisia jotka eivät sovi normaaliin Euroopan investointipankin riskikuvaan.</a:t>
            </a:r>
            <a:endParaRPr lang="fi-FI" sz="1100" dirty="0" smtClean="0">
              <a:latin typeface="Arial" charset="0"/>
            </a:endParaRPr>
          </a:p>
          <a:p>
            <a:pPr lvl="0"/>
            <a:r>
              <a:rPr lang="fi-FI" dirty="0" smtClean="0">
                <a:latin typeface="Arial" charset="0"/>
              </a:rPr>
              <a:t>Tavoitteenamme on että normaalin noin 1 </a:t>
            </a:r>
            <a:r>
              <a:rPr lang="fi-FI" dirty="0" err="1" smtClean="0">
                <a:latin typeface="Arial" charset="0"/>
              </a:rPr>
              <a:t>Mrd€:n</a:t>
            </a:r>
            <a:r>
              <a:rPr lang="fi-FI" dirty="0" smtClean="0">
                <a:latin typeface="Arial" charset="0"/>
              </a:rPr>
              <a:t> vuosittaisen EIB – lainoituksen lisäksi saisimme toisen miljardin </a:t>
            </a:r>
            <a:r>
              <a:rPr lang="fi-FI" dirty="0" err="1" smtClean="0">
                <a:latin typeface="Arial" charset="0"/>
              </a:rPr>
              <a:t>infra-</a:t>
            </a:r>
            <a:r>
              <a:rPr lang="fi-FI" dirty="0" smtClean="0">
                <a:latin typeface="Arial" charset="0"/>
              </a:rPr>
              <a:t> ja muihin hankkeisiin seuraavien kolmen vuoden aikana. Se </a:t>
            </a:r>
            <a:r>
              <a:rPr lang="fi-FI" dirty="0" err="1" smtClean="0">
                <a:latin typeface="Arial" charset="0"/>
              </a:rPr>
              <a:t>tarkottaisi</a:t>
            </a:r>
            <a:r>
              <a:rPr lang="fi-FI" dirty="0" smtClean="0">
                <a:latin typeface="Arial" charset="0"/>
              </a:rPr>
              <a:t> noin 3-4 miljardin investointeja. </a:t>
            </a:r>
            <a:endParaRPr lang="fi-FI" sz="1100" dirty="0" smtClean="0">
              <a:latin typeface="Arial" charset="0"/>
            </a:endParaRPr>
          </a:p>
          <a:p>
            <a:r>
              <a:rPr lang="fi-FI" dirty="0" smtClean="0">
                <a:latin typeface="Arial" charset="0"/>
              </a:rPr>
              <a:t> </a:t>
            </a:r>
            <a:endParaRPr lang="fi-FI" sz="1100" dirty="0" smtClean="0">
              <a:latin typeface="Arial" charset="0"/>
            </a:endParaRPr>
          </a:p>
          <a:p>
            <a:pPr marL="228565" indent="-228565">
              <a:buAutoNum type="arabicPeriod"/>
            </a:pPr>
            <a:endParaRPr lang="fi-FI" dirty="0"/>
          </a:p>
        </p:txBody>
      </p:sp>
      <p:sp>
        <p:nvSpPr>
          <p:cNvPr id="4" name="Dian numeron paikkamerkki 3"/>
          <p:cNvSpPr>
            <a:spLocks noGrp="1"/>
          </p:cNvSpPr>
          <p:nvPr>
            <p:ph type="sldNum" sz="quarter" idx="10"/>
          </p:nvPr>
        </p:nvSpPr>
        <p:spPr/>
        <p:txBody>
          <a:bodyPr/>
          <a:lstStyle/>
          <a:p>
            <a:pPr>
              <a:defRPr/>
            </a:pPr>
            <a:fld id="{D7427CEC-7431-49BC-A38F-4977BAF453DC}" type="slidenum">
              <a:rPr lang="fi-FI" smtClean="0"/>
              <a:pPr>
                <a:defRPr/>
              </a:pPr>
              <a:t>8</a:t>
            </a:fld>
            <a:endParaRPr lang="fi-FI"/>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Working Draft Text" hidden="1"/>
          <p:cNvSpPr txBox="1">
            <a:spLocks noChangeArrowheads="1"/>
          </p:cNvSpPr>
          <p:nvPr/>
        </p:nvSpPr>
        <p:spPr bwMode="auto">
          <a:xfrm>
            <a:off x="2693796" y="262399"/>
            <a:ext cx="993862" cy="1384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900" b="1" dirty="0" smtClean="0">
                <a:solidFill>
                  <a:srgbClr val="000000"/>
                </a:solidFill>
                <a:latin typeface="Arial"/>
                <a:cs typeface="+mn-cs"/>
              </a:rPr>
              <a:t>WORKING DRAFT</a:t>
            </a:r>
          </a:p>
        </p:txBody>
      </p:sp>
      <p:sp>
        <p:nvSpPr>
          <p:cNvPr id="5" name="doc id"/>
          <p:cNvSpPr txBox="1">
            <a:spLocks noChangeArrowheads="1"/>
          </p:cNvSpPr>
          <p:nvPr/>
        </p:nvSpPr>
        <p:spPr bwMode="auto">
          <a:xfrm>
            <a:off x="8614312" y="27941"/>
            <a:ext cx="301290" cy="9354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hangingPunct="1">
              <a:defRPr/>
            </a:pPr>
            <a:endParaRPr lang="en-US" sz="800" dirty="0" smtClean="0">
              <a:solidFill>
                <a:srgbClr val="000000"/>
              </a:solidFill>
              <a:latin typeface="Arial"/>
              <a:cs typeface="+mn-cs"/>
            </a:endParaRPr>
          </a:p>
        </p:txBody>
      </p:sp>
      <p:sp>
        <p:nvSpPr>
          <p:cNvPr id="6" name="Working Draft" hidden="1"/>
          <p:cNvSpPr txBox="1">
            <a:spLocks noChangeArrowheads="1"/>
          </p:cNvSpPr>
          <p:nvPr/>
        </p:nvSpPr>
        <p:spPr bwMode="auto">
          <a:xfrm>
            <a:off x="2693796" y="381450"/>
            <a:ext cx="2789225" cy="1384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GB" sz="900" smtClean="0">
                <a:solidFill>
                  <a:srgbClr val="000000"/>
                </a:solidFill>
                <a:latin typeface="Arial"/>
                <a:cs typeface="+mn-cs"/>
              </a:rPr>
              <a:t>Last Modified 11/5/2013 10:20 PM FLE Standard Time</a:t>
            </a:r>
            <a:endParaRPr lang="en-US" sz="900" dirty="0" smtClean="0">
              <a:solidFill>
                <a:srgbClr val="000000"/>
              </a:solidFill>
              <a:latin typeface="Arial"/>
              <a:cs typeface="+mn-cs"/>
            </a:endParaRPr>
          </a:p>
        </p:txBody>
      </p:sp>
      <p:sp>
        <p:nvSpPr>
          <p:cNvPr id="7" name="Printed" hidden="1"/>
          <p:cNvSpPr txBox="1">
            <a:spLocks noChangeArrowheads="1"/>
          </p:cNvSpPr>
          <p:nvPr/>
        </p:nvSpPr>
        <p:spPr bwMode="auto">
          <a:xfrm>
            <a:off x="2693797" y="501718"/>
            <a:ext cx="2468625" cy="1384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900" smtClean="0">
                <a:solidFill>
                  <a:srgbClr val="000000"/>
                </a:solidFill>
                <a:latin typeface="Arial"/>
                <a:cs typeface="+mn-cs"/>
              </a:rPr>
              <a:t>Printed 11/1/2013 12:55 PM FLE Standard Time</a:t>
            </a:r>
            <a:endParaRPr lang="en-US" sz="900" dirty="0" smtClean="0">
              <a:solidFill>
                <a:srgbClr val="000000"/>
              </a:solidFill>
              <a:latin typeface="Arial"/>
              <a:cs typeface="+mn-cs"/>
            </a:endParaRPr>
          </a:p>
        </p:txBody>
      </p:sp>
      <p:grpSp>
        <p:nvGrpSpPr>
          <p:cNvPr id="2" name="McK Title Elements"/>
          <p:cNvGrpSpPr>
            <a:grpSpLocks/>
          </p:cNvGrpSpPr>
          <p:nvPr/>
        </p:nvGrpSpPr>
        <p:grpSpPr bwMode="auto">
          <a:xfrm>
            <a:off x="1" y="1"/>
            <a:ext cx="9140760" cy="5144715"/>
            <a:chOff x="0" y="0"/>
            <a:chExt cx="5643" cy="4235"/>
          </a:xfrm>
        </p:grpSpPr>
        <p:sp>
          <p:nvSpPr>
            <p:cNvPr id="9" name="McK Document type" hidden="1"/>
            <p:cNvSpPr txBox="1">
              <a:spLocks noChangeArrowheads="1"/>
            </p:cNvSpPr>
            <p:nvPr/>
          </p:nvSpPr>
          <p:spPr bwMode="auto">
            <a:xfrm>
              <a:off x="1663" y="3065"/>
              <a:ext cx="3109" cy="1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1400" dirty="0" smtClean="0">
                  <a:solidFill>
                    <a:srgbClr val="000000"/>
                  </a:solidFill>
                  <a:latin typeface="Arial"/>
                  <a:cs typeface="+mn-cs"/>
                </a:rPr>
                <a:t>Document type</a:t>
              </a:r>
            </a:p>
          </p:txBody>
        </p:sp>
        <p:sp>
          <p:nvSpPr>
            <p:cNvPr id="10" name="McK Date" hidden="1"/>
            <p:cNvSpPr txBox="1">
              <a:spLocks noChangeArrowheads="1"/>
            </p:cNvSpPr>
            <p:nvPr/>
          </p:nvSpPr>
          <p:spPr bwMode="auto">
            <a:xfrm>
              <a:off x="1663" y="3275"/>
              <a:ext cx="3109" cy="1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1400" dirty="0" smtClean="0">
                  <a:solidFill>
                    <a:srgbClr val="000000"/>
                  </a:solidFill>
                  <a:latin typeface="Arial"/>
                  <a:cs typeface="+mn-cs"/>
                </a:rPr>
                <a:t>Date</a:t>
              </a:r>
            </a:p>
          </p:txBody>
        </p:sp>
        <p:sp>
          <p:nvSpPr>
            <p:cNvPr id="11" name="McK Disclaimer" hidden="1"/>
            <p:cNvSpPr>
              <a:spLocks noChangeArrowheads="1"/>
            </p:cNvSpPr>
            <p:nvPr/>
          </p:nvSpPr>
          <p:spPr bwMode="auto">
            <a:xfrm>
              <a:off x="1663" y="3665"/>
              <a:ext cx="3226" cy="2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21202" eaLnBrk="0" hangingPunct="0"/>
              <a:r>
                <a:rPr lang="en-US" sz="800" dirty="0">
                  <a:solidFill>
                    <a:srgbClr val="000000"/>
                  </a:solidFill>
                  <a:latin typeface="Arial"/>
                  <a:cs typeface="+mn-cs"/>
                </a:rPr>
                <a:t>CONFIDENTIAL AND PROPRIETARY</a:t>
              </a:r>
            </a:p>
            <a:p>
              <a:pPr defTabSz="821202" eaLnBrk="0" hangingPunct="0"/>
              <a:r>
                <a:rPr lang="en-US" sz="800" dirty="0">
                  <a:solidFill>
                    <a:srgbClr val="000000"/>
                  </a:solidFill>
                  <a:latin typeface="Arial"/>
                  <a:cs typeface="+mn-cs"/>
                </a:rPr>
                <a:t>Any use of this material without specific permission of McKinsey &amp; Company is strictly prohibited</a:t>
              </a:r>
            </a:p>
          </p:txBody>
        </p:sp>
        <p:sp>
          <p:nvSpPr>
            <p:cNvPr id="12" name="TitleBottomPlaceholder" hidden="1"/>
            <p:cNvSpPr>
              <a:spLocks noChangeArrowheads="1"/>
            </p:cNvSpPr>
            <p:nvPr/>
          </p:nvSpPr>
          <p:spPr bwMode="auto">
            <a:xfrm>
              <a:off x="0" y="1410"/>
              <a:ext cx="1382" cy="2825"/>
            </a:xfrm>
            <a:prstGeom prst="rect">
              <a:avLst/>
            </a:prstGeom>
            <a:solidFill>
              <a:srgbClr val="0065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600" dirty="0">
                <a:solidFill>
                  <a:srgbClr val="000000"/>
                </a:solidFill>
                <a:latin typeface="Arial"/>
                <a:cs typeface="+mn-cs"/>
              </a:endParaRPr>
            </a:p>
          </p:txBody>
        </p:sp>
        <p:sp>
          <p:nvSpPr>
            <p:cNvPr id="13" name="TitleTopPlaceholder" hidden="1"/>
            <p:cNvSpPr>
              <a:spLocks noChangeArrowheads="1"/>
            </p:cNvSpPr>
            <p:nvPr/>
          </p:nvSpPr>
          <p:spPr bwMode="auto">
            <a:xfrm>
              <a:off x="0" y="0"/>
              <a:ext cx="1382" cy="1410"/>
            </a:xfrm>
            <a:prstGeom prst="rect">
              <a:avLst/>
            </a:prstGeom>
            <a:solidFill>
              <a:srgbClr val="91A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600" dirty="0">
                <a:solidFill>
                  <a:srgbClr val="000000"/>
                </a:solidFill>
                <a:latin typeface="Arial"/>
                <a:cs typeface="+mn-cs"/>
              </a:endParaRPr>
            </a:p>
          </p:txBody>
        </p:sp>
        <p:sp>
          <p:nvSpPr>
            <p:cNvPr id="14" name="Rectangle 1189" hidden="1"/>
            <p:cNvSpPr>
              <a:spLocks noChangeArrowheads="1"/>
            </p:cNvSpPr>
            <p:nvPr/>
          </p:nvSpPr>
          <p:spPr bwMode="auto">
            <a:xfrm>
              <a:off x="0" y="0"/>
              <a:ext cx="5643" cy="4234"/>
            </a:xfrm>
            <a:prstGeom prst="rect">
              <a:avLst/>
            </a:prstGeom>
            <a:noFill/>
            <a:ln w="3175">
              <a:solidFill>
                <a:srgbClr val="00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600" dirty="0">
                <a:solidFill>
                  <a:srgbClr val="000000"/>
                </a:solidFill>
                <a:latin typeface="Arial"/>
                <a:cs typeface="+mn-cs"/>
              </a:endParaRPr>
            </a:p>
          </p:txBody>
        </p:sp>
      </p:grpSp>
      <p:grpSp>
        <p:nvGrpSpPr>
          <p:cNvPr id="3" name="TitleBottomBar"/>
          <p:cNvGrpSpPr>
            <a:grpSpLocks/>
          </p:cNvGrpSpPr>
          <p:nvPr/>
        </p:nvGrpSpPr>
        <p:grpSpPr bwMode="auto">
          <a:xfrm>
            <a:off x="2237001" y="4825221"/>
            <a:ext cx="6905379" cy="321925"/>
            <a:chOff x="1382" y="3969"/>
            <a:chExt cx="4263" cy="265"/>
          </a:xfrm>
        </p:grpSpPr>
        <p:sp>
          <p:nvSpPr>
            <p:cNvPr id="16" name="Rectangle 1134"/>
            <p:cNvSpPr>
              <a:spLocks noChangeArrowheads="1"/>
            </p:cNvSpPr>
            <p:nvPr>
              <p:custDataLst>
                <p:tags r:id="rId1"/>
              </p:custDataLst>
            </p:nvPr>
          </p:nvSpPr>
          <p:spPr bwMode="gray">
            <a:xfrm>
              <a:off x="1382" y="3969"/>
              <a:ext cx="4263" cy="265"/>
            </a:xfrm>
            <a:prstGeom prst="rect">
              <a:avLst/>
            </a:prstGeom>
            <a:solidFill>
              <a:srgbClr val="002960"/>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600" dirty="0">
                <a:solidFill>
                  <a:srgbClr val="000000"/>
                </a:solidFill>
                <a:latin typeface="Arial"/>
                <a:cs typeface="+mn-cs"/>
              </a:endParaRPr>
            </a:p>
          </p:txBody>
        </p:sp>
        <p:pic>
          <p:nvPicPr>
            <p:cNvPr id="17" name="Picture 1192"/>
            <p:cNvPicPr>
              <a:picLocks noChangeAspect="1" noChangeArrowheads="1"/>
            </p:cNvPicPr>
            <p:nvPr/>
          </p:nvPicPr>
          <p:blipFill>
            <a:blip r:embed="rId3" cstate="screen">
              <a:extLst>
                <a:ext uri="{28A0092B-C50C-407E-A947-70E740481C1C}">
                  <a14:useLocalDpi xmlns="" xmlns:a14="http://schemas.microsoft.com/office/drawing/2010/main"/>
                </a:ext>
              </a:extLst>
            </a:blip>
            <a:srcRect/>
            <a:stretch>
              <a:fillRect/>
            </a:stretch>
          </p:blipFill>
          <p:spPr bwMode="auto">
            <a:xfrm>
              <a:off x="4519" y="4059"/>
              <a:ext cx="1023" cy="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pic>
        <p:nvPicPr>
          <p:cNvPr id="18" name="TitleBottomBarBW" hidden="1"/>
          <p:cNvPicPr>
            <a:picLocks noChangeAspect="1" noChangeArrowheads="1"/>
          </p:cNvPicPr>
          <p:nvPr/>
        </p:nvPicPr>
        <p:blipFill>
          <a:blip r:embed="rId4" cstate="screen">
            <a:extLst>
              <a:ext uri="{28A0092B-C50C-407E-A947-70E740481C1C}">
                <a14:useLocalDpi xmlns="" xmlns:a14="http://schemas.microsoft.com/office/drawing/2010/main"/>
              </a:ext>
            </a:extLst>
          </a:blip>
          <a:srcRect/>
          <a:stretch>
            <a:fillRect/>
          </a:stretch>
        </p:blipFill>
        <p:spPr bwMode="auto">
          <a:xfrm>
            <a:off x="7320061" y="4930909"/>
            <a:ext cx="1670055" cy="1469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3314" name="Rectangle 1026"/>
          <p:cNvSpPr>
            <a:spLocks noGrp="1" noChangeArrowheads="1"/>
          </p:cNvSpPr>
          <p:nvPr>
            <p:ph type="ctrTitle"/>
          </p:nvPr>
        </p:nvSpPr>
        <p:spPr>
          <a:xfrm>
            <a:off x="2693795" y="1632704"/>
            <a:ext cx="5036084" cy="1015663"/>
          </a:xfrm>
          <a:prstGeom prst="rect">
            <a:avLst/>
          </a:prstGeom>
        </p:spPr>
        <p:txBody>
          <a:bodyPr/>
          <a:lstStyle>
            <a:lvl1pPr>
              <a:defRPr sz="3300" b="0" baseline="0">
                <a:latin typeface="+mj-lt"/>
                <a:ea typeface="+mj-ea"/>
              </a:defRPr>
            </a:lvl1pPr>
          </a:lstStyle>
          <a:p>
            <a:pPr lvl="0"/>
            <a:r>
              <a:rPr lang="en-US" noProof="0" smtClean="0"/>
              <a:t>Click to edit Master title style</a:t>
            </a:r>
          </a:p>
        </p:txBody>
      </p:sp>
      <p:sp>
        <p:nvSpPr>
          <p:cNvPr id="13315" name="Rectangle 1027"/>
          <p:cNvSpPr>
            <a:spLocks noGrp="1" noChangeArrowheads="1"/>
          </p:cNvSpPr>
          <p:nvPr>
            <p:ph type="subTitle" idx="1"/>
          </p:nvPr>
        </p:nvSpPr>
        <p:spPr>
          <a:xfrm>
            <a:off x="2693795" y="2959274"/>
            <a:ext cx="5036084" cy="215444"/>
          </a:xfrm>
        </p:spPr>
        <p:txBody>
          <a:bodyPr>
            <a:spAutoFit/>
          </a:bodyPr>
          <a:lstStyle>
            <a:lvl1pPr>
              <a:defRPr sz="1400" baseline="0">
                <a:latin typeface="+mj-lt"/>
                <a:ea typeface="+mj-ea"/>
              </a:defRPr>
            </a:lvl1pPr>
          </a:lstStyle>
          <a:p>
            <a:pPr lvl="0"/>
            <a:r>
              <a:rPr lang="en-US" noProof="0" smtClean="0"/>
              <a:t>Click to edit Master subtitle style</a:t>
            </a:r>
          </a:p>
        </p:txBody>
      </p:sp>
    </p:spTree>
    <p:extLst>
      <p:ext uri="{BB962C8B-B14F-4D97-AF65-F5344CB8AC3E}">
        <p14:creationId xmlns="" xmlns:p14="http://schemas.microsoft.com/office/powerpoint/2010/main" val="7803197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Rectangle 10"/>
          <p:cNvSpPr>
            <a:spLocks noGrp="1" noChangeArrowheads="1"/>
          </p:cNvSpPr>
          <p:nvPr>
            <p:ph type="dt" sz="half" idx="10"/>
          </p:nvPr>
        </p:nvSpPr>
        <p:spPr>
          <a:ln/>
        </p:spPr>
        <p:txBody>
          <a:bodyPr/>
          <a:lstStyle>
            <a:lvl1pPr>
              <a:defRPr/>
            </a:lvl1pPr>
          </a:lstStyle>
          <a:p>
            <a:pPr>
              <a:defRPr/>
            </a:pPr>
            <a:r>
              <a:rPr lang="fi-FI"/>
              <a:t>01.01.2008</a:t>
            </a:r>
          </a:p>
        </p:txBody>
      </p:sp>
      <p:sp>
        <p:nvSpPr>
          <p:cNvPr id="4" name="Rectangle 11"/>
          <p:cNvSpPr>
            <a:spLocks noGrp="1" noChangeArrowheads="1"/>
          </p:cNvSpPr>
          <p:nvPr>
            <p:ph type="ftr" sz="quarter" idx="11"/>
          </p:nvPr>
        </p:nvSpPr>
        <p:spPr>
          <a:ln/>
        </p:spPr>
        <p:txBody>
          <a:bodyPr/>
          <a:lstStyle>
            <a:lvl1pPr>
              <a:defRPr/>
            </a:lvl1pPr>
          </a:lstStyle>
          <a:p>
            <a:pPr>
              <a:defRPr/>
            </a:pPr>
            <a:r>
              <a:rPr lang="fi-FI"/>
              <a:t>Etunimi Sukunimi</a:t>
            </a:r>
          </a:p>
        </p:txBody>
      </p:sp>
      <p:sp>
        <p:nvSpPr>
          <p:cNvPr id="5" name="Rectangle 12"/>
          <p:cNvSpPr>
            <a:spLocks noGrp="1" noChangeArrowheads="1"/>
          </p:cNvSpPr>
          <p:nvPr>
            <p:ph type="sldNum" sz="quarter" idx="12"/>
          </p:nvPr>
        </p:nvSpPr>
        <p:spPr>
          <a:ln/>
        </p:spPr>
        <p:txBody>
          <a:bodyPr/>
          <a:lstStyle>
            <a:lvl1pPr>
              <a:defRPr/>
            </a:lvl1pPr>
          </a:lstStyle>
          <a:p>
            <a:pPr>
              <a:defRPr/>
            </a:pPr>
            <a:fld id="{19634F8F-B36B-4321-8761-50072B333581}" type="slidenum">
              <a:rPr lang="fi-FI"/>
              <a:pPr>
                <a:defRPr/>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r>
              <a:rPr lang="fi-FI"/>
              <a:t>01.01.2008</a:t>
            </a:r>
          </a:p>
        </p:txBody>
      </p:sp>
      <p:sp>
        <p:nvSpPr>
          <p:cNvPr id="3" name="Rectangle 11"/>
          <p:cNvSpPr>
            <a:spLocks noGrp="1" noChangeArrowheads="1"/>
          </p:cNvSpPr>
          <p:nvPr>
            <p:ph type="ftr" sz="quarter" idx="11"/>
          </p:nvPr>
        </p:nvSpPr>
        <p:spPr>
          <a:ln/>
        </p:spPr>
        <p:txBody>
          <a:bodyPr/>
          <a:lstStyle>
            <a:lvl1pPr>
              <a:defRPr/>
            </a:lvl1pPr>
          </a:lstStyle>
          <a:p>
            <a:pPr>
              <a:defRPr/>
            </a:pPr>
            <a:r>
              <a:rPr lang="fi-FI"/>
              <a:t>Etunimi Sukunimi</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1" y="204787"/>
            <a:ext cx="3008313" cy="871538"/>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10"/>
          <p:cNvSpPr>
            <a:spLocks noGrp="1" noChangeArrowheads="1"/>
          </p:cNvSpPr>
          <p:nvPr>
            <p:ph type="dt" sz="half" idx="10"/>
          </p:nvPr>
        </p:nvSpPr>
        <p:spPr>
          <a:ln/>
        </p:spPr>
        <p:txBody>
          <a:bodyPr/>
          <a:lstStyle>
            <a:lvl1pPr>
              <a:defRPr/>
            </a:lvl1pPr>
          </a:lstStyle>
          <a:p>
            <a:pPr>
              <a:defRPr/>
            </a:pPr>
            <a:r>
              <a:rPr lang="fi-FI"/>
              <a:t>01.01.2008</a:t>
            </a:r>
          </a:p>
        </p:txBody>
      </p:sp>
      <p:sp>
        <p:nvSpPr>
          <p:cNvPr id="6" name="Rectangle 11"/>
          <p:cNvSpPr>
            <a:spLocks noGrp="1" noChangeArrowheads="1"/>
          </p:cNvSpPr>
          <p:nvPr>
            <p:ph type="ftr" sz="quarter" idx="11"/>
          </p:nvPr>
        </p:nvSpPr>
        <p:spPr>
          <a:ln/>
        </p:spPr>
        <p:txBody>
          <a:bodyPr/>
          <a:lstStyle>
            <a:lvl1pPr>
              <a:defRPr/>
            </a:lvl1pPr>
          </a:lstStyle>
          <a:p>
            <a:pPr>
              <a:defRPr/>
            </a:pPr>
            <a:r>
              <a:rPr lang="fi-FI"/>
              <a:t>Etunimi Sukunimi</a:t>
            </a:r>
          </a:p>
        </p:txBody>
      </p:sp>
      <p:sp>
        <p:nvSpPr>
          <p:cNvPr id="7" name="Rectangle 12"/>
          <p:cNvSpPr>
            <a:spLocks noGrp="1" noChangeArrowheads="1"/>
          </p:cNvSpPr>
          <p:nvPr>
            <p:ph type="sldNum" sz="quarter" idx="12"/>
          </p:nvPr>
        </p:nvSpPr>
        <p:spPr>
          <a:ln/>
        </p:spPr>
        <p:txBody>
          <a:bodyPr/>
          <a:lstStyle>
            <a:lvl1pPr>
              <a:defRPr/>
            </a:lvl1pPr>
          </a:lstStyle>
          <a:p>
            <a:pPr>
              <a:defRPr/>
            </a:pPr>
            <a:fld id="{963BE9DC-5D6E-4C79-BF1B-4A0DA1395E36}" type="slidenum">
              <a:rPr lang="fi-FI"/>
              <a:pPr>
                <a:defRPr/>
              </a:pPr>
              <a:t>‹#›</a:t>
            </a:fld>
            <a:endParaRPr lang="fi-FI"/>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3600450"/>
            <a:ext cx="5486400" cy="425054"/>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kstin paikkamerkki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10"/>
          <p:cNvSpPr>
            <a:spLocks noGrp="1" noChangeArrowheads="1"/>
          </p:cNvSpPr>
          <p:nvPr>
            <p:ph type="dt" sz="half" idx="10"/>
          </p:nvPr>
        </p:nvSpPr>
        <p:spPr>
          <a:ln/>
        </p:spPr>
        <p:txBody>
          <a:bodyPr/>
          <a:lstStyle>
            <a:lvl1pPr>
              <a:defRPr/>
            </a:lvl1pPr>
          </a:lstStyle>
          <a:p>
            <a:pPr>
              <a:defRPr/>
            </a:pPr>
            <a:r>
              <a:rPr lang="fi-FI"/>
              <a:t>01.01.2008</a:t>
            </a:r>
          </a:p>
        </p:txBody>
      </p:sp>
      <p:sp>
        <p:nvSpPr>
          <p:cNvPr id="6" name="Rectangle 11"/>
          <p:cNvSpPr>
            <a:spLocks noGrp="1" noChangeArrowheads="1"/>
          </p:cNvSpPr>
          <p:nvPr>
            <p:ph type="ftr" sz="quarter" idx="11"/>
          </p:nvPr>
        </p:nvSpPr>
        <p:spPr>
          <a:ln/>
        </p:spPr>
        <p:txBody>
          <a:bodyPr/>
          <a:lstStyle>
            <a:lvl1pPr>
              <a:defRPr/>
            </a:lvl1pPr>
          </a:lstStyle>
          <a:p>
            <a:pPr>
              <a:defRPr/>
            </a:pPr>
            <a:r>
              <a:rPr lang="fi-FI"/>
              <a:t>Etunimi Sukunimi</a:t>
            </a:r>
          </a:p>
        </p:txBody>
      </p:sp>
      <p:sp>
        <p:nvSpPr>
          <p:cNvPr id="7" name="Rectangle 12"/>
          <p:cNvSpPr>
            <a:spLocks noGrp="1" noChangeArrowheads="1"/>
          </p:cNvSpPr>
          <p:nvPr>
            <p:ph type="sldNum" sz="quarter" idx="12"/>
          </p:nvPr>
        </p:nvSpPr>
        <p:spPr>
          <a:ln/>
        </p:spPr>
        <p:txBody>
          <a:bodyPr/>
          <a:lstStyle>
            <a:lvl1pPr>
              <a:defRPr/>
            </a:lvl1pPr>
          </a:lstStyle>
          <a:p>
            <a:pPr>
              <a:defRPr/>
            </a:pPr>
            <a:fld id="{EB147FE9-587A-4860-A30F-D7649D7B4C02}" type="slidenum">
              <a:rPr lang="fi-FI"/>
              <a:pPr>
                <a:defRPr/>
              </a:pPr>
              <a:t>‹#›</a:t>
            </a:fld>
            <a:endParaRPr lang="fi-FI"/>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10"/>
          <p:cNvSpPr>
            <a:spLocks noGrp="1" noChangeArrowheads="1"/>
          </p:cNvSpPr>
          <p:nvPr>
            <p:ph type="dt" sz="half" idx="10"/>
          </p:nvPr>
        </p:nvSpPr>
        <p:spPr>
          <a:ln/>
        </p:spPr>
        <p:txBody>
          <a:bodyPr/>
          <a:lstStyle>
            <a:lvl1pPr>
              <a:defRPr/>
            </a:lvl1pPr>
          </a:lstStyle>
          <a:p>
            <a:pPr>
              <a:defRPr/>
            </a:pPr>
            <a:r>
              <a:rPr lang="fi-FI"/>
              <a:t>01.01.2008</a:t>
            </a:r>
          </a:p>
        </p:txBody>
      </p:sp>
      <p:sp>
        <p:nvSpPr>
          <p:cNvPr id="5" name="Rectangle 11"/>
          <p:cNvSpPr>
            <a:spLocks noGrp="1" noChangeArrowheads="1"/>
          </p:cNvSpPr>
          <p:nvPr>
            <p:ph type="ftr" sz="quarter" idx="11"/>
          </p:nvPr>
        </p:nvSpPr>
        <p:spPr>
          <a:ln/>
        </p:spPr>
        <p:txBody>
          <a:bodyPr/>
          <a:lstStyle>
            <a:lvl1pPr>
              <a:defRPr/>
            </a:lvl1pPr>
          </a:lstStyle>
          <a:p>
            <a:pPr>
              <a:defRPr/>
            </a:pPr>
            <a:r>
              <a:rPr lang="fi-FI"/>
              <a:t>Etunimi Sukunimi</a:t>
            </a:r>
          </a:p>
        </p:txBody>
      </p:sp>
      <p:sp>
        <p:nvSpPr>
          <p:cNvPr id="6" name="Rectangle 12"/>
          <p:cNvSpPr>
            <a:spLocks noGrp="1" noChangeArrowheads="1"/>
          </p:cNvSpPr>
          <p:nvPr>
            <p:ph type="sldNum" sz="quarter" idx="12"/>
          </p:nvPr>
        </p:nvSpPr>
        <p:spPr>
          <a:ln/>
        </p:spPr>
        <p:txBody>
          <a:bodyPr/>
          <a:lstStyle>
            <a:lvl1pPr>
              <a:defRPr/>
            </a:lvl1pPr>
          </a:lstStyle>
          <a:p>
            <a:pPr>
              <a:defRPr/>
            </a:pPr>
            <a:fld id="{8CBA6438-2ED2-4C12-83FF-720C458E4B54}" type="slidenum">
              <a:rPr lang="fi-FI"/>
              <a:pPr>
                <a:defRPr/>
              </a:pPr>
              <a:t>‹#›</a:t>
            </a:fld>
            <a:endParaRPr lang="fi-FI"/>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715126" y="100013"/>
            <a:ext cx="2105025" cy="4145756"/>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395288" y="100013"/>
            <a:ext cx="6167437" cy="4145756"/>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10"/>
          <p:cNvSpPr>
            <a:spLocks noGrp="1" noChangeArrowheads="1"/>
          </p:cNvSpPr>
          <p:nvPr>
            <p:ph type="dt" sz="half" idx="10"/>
          </p:nvPr>
        </p:nvSpPr>
        <p:spPr>
          <a:ln/>
        </p:spPr>
        <p:txBody>
          <a:bodyPr/>
          <a:lstStyle>
            <a:lvl1pPr>
              <a:defRPr/>
            </a:lvl1pPr>
          </a:lstStyle>
          <a:p>
            <a:pPr>
              <a:defRPr/>
            </a:pPr>
            <a:r>
              <a:rPr lang="fi-FI"/>
              <a:t>01.01.2008</a:t>
            </a:r>
          </a:p>
        </p:txBody>
      </p:sp>
      <p:sp>
        <p:nvSpPr>
          <p:cNvPr id="5" name="Rectangle 11"/>
          <p:cNvSpPr>
            <a:spLocks noGrp="1" noChangeArrowheads="1"/>
          </p:cNvSpPr>
          <p:nvPr>
            <p:ph type="ftr" sz="quarter" idx="11"/>
          </p:nvPr>
        </p:nvSpPr>
        <p:spPr>
          <a:ln/>
        </p:spPr>
        <p:txBody>
          <a:bodyPr/>
          <a:lstStyle>
            <a:lvl1pPr>
              <a:defRPr/>
            </a:lvl1pPr>
          </a:lstStyle>
          <a:p>
            <a:pPr>
              <a:defRPr/>
            </a:pPr>
            <a:r>
              <a:rPr lang="fi-FI"/>
              <a:t>Etunimi Sukunimi</a:t>
            </a:r>
          </a:p>
        </p:txBody>
      </p:sp>
      <p:sp>
        <p:nvSpPr>
          <p:cNvPr id="6" name="Rectangle 12"/>
          <p:cNvSpPr>
            <a:spLocks noGrp="1" noChangeArrowheads="1"/>
          </p:cNvSpPr>
          <p:nvPr>
            <p:ph type="sldNum" sz="quarter" idx="12"/>
          </p:nvPr>
        </p:nvSpPr>
        <p:spPr>
          <a:ln/>
        </p:spPr>
        <p:txBody>
          <a:bodyPr/>
          <a:lstStyle>
            <a:lvl1pPr>
              <a:defRPr/>
            </a:lvl1pPr>
          </a:lstStyle>
          <a:p>
            <a:pPr>
              <a:defRPr/>
            </a:pPr>
            <a:fld id="{6C1CBA02-4A63-4804-B62C-CDE5F75F6C47}" type="slidenum">
              <a:rPr lang="fi-FI"/>
              <a:pPr>
                <a:defRPr/>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p>
            <a:r>
              <a:rPr lang="en-US" smtClean="0"/>
              <a:t>Click to edit Master title style</a:t>
            </a:r>
            <a:endParaRPr lang="en-US"/>
          </a:p>
        </p:txBody>
      </p:sp>
      <p:sp>
        <p:nvSpPr>
          <p:cNvPr id="3" name="Slide Number"/>
          <p:cNvSpPr txBox="1">
            <a:spLocks/>
          </p:cNvSpPr>
          <p:nvPr userDrawn="1"/>
        </p:nvSpPr>
        <p:spPr>
          <a:xfrm>
            <a:off x="8719603" y="4924835"/>
            <a:ext cx="213009" cy="116622"/>
          </a:xfrm>
          <a:prstGeom prst="rect">
            <a:avLst/>
          </a:prstGeom>
        </p:spPr>
        <p:txBody>
          <a:bodyPr vert="horz" wrap="none" lIns="0" tIns="0" rIns="0" bIns="0" rtlCol="0" anchor="ctr">
            <a:noAutofit/>
          </a:bodyPr>
          <a:lstStyle>
            <a:defPPr>
              <a:defRPr lang="en-US"/>
            </a:defPPr>
            <a:lvl1pPr>
              <a:defRPr sz="1000" baseline="0">
                <a:latin typeface="+mn-lt"/>
              </a:defRPr>
            </a:lvl1pPr>
          </a:lstStyle>
          <a:p>
            <a:fld id="{42C328C1-A84F-4A39-A664-DBA00541A8C6}" type="slidenum">
              <a:rPr lang="en-US" smtClean="0">
                <a:solidFill>
                  <a:srgbClr val="000000"/>
                </a:solidFill>
                <a:cs typeface="+mn-cs"/>
              </a:rPr>
              <a:pPr/>
              <a:t>‹#›</a:t>
            </a:fld>
            <a:endParaRPr lang="en-US" dirty="0">
              <a:solidFill>
                <a:srgbClr val="000000"/>
              </a:solidFill>
              <a:cs typeface="+mn-cs"/>
            </a:endParaRPr>
          </a:p>
        </p:txBody>
      </p:sp>
    </p:spTree>
    <p:extLst>
      <p:ext uri="{BB962C8B-B14F-4D97-AF65-F5344CB8AC3E}">
        <p14:creationId xmlns="" xmlns:p14="http://schemas.microsoft.com/office/powerpoint/2010/main" val="1806393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1707427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143000" y="-137516"/>
            <a:ext cx="6858000" cy="2769989"/>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143000" y="2701529"/>
            <a:ext cx="6858000" cy="36933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a:xfrm>
            <a:off x="628650" y="4767264"/>
            <a:ext cx="2057400" cy="273844"/>
          </a:xfrm>
          <a:prstGeom prst="rect">
            <a:avLst/>
          </a:prstGeom>
        </p:spPr>
        <p:txBody>
          <a:bodyPr/>
          <a:lstStyle/>
          <a:p>
            <a:fld id="{79A4E95C-B2AF-400A-8BE6-2CE089FEFD01}" type="datetimeFigureOut">
              <a:rPr lang="fi-FI" smtClean="0"/>
              <a:pPr/>
              <a:t>11.2.2016</a:t>
            </a:fld>
            <a:endParaRPr lang="fi-FI"/>
          </a:p>
        </p:txBody>
      </p:sp>
      <p:sp>
        <p:nvSpPr>
          <p:cNvPr id="5" name="Alatunnisteen paikkamerkki 4"/>
          <p:cNvSpPr>
            <a:spLocks noGrp="1"/>
          </p:cNvSpPr>
          <p:nvPr>
            <p:ph type="ftr" sz="quarter" idx="11"/>
          </p:nvPr>
        </p:nvSpPr>
        <p:spPr>
          <a:xfrm>
            <a:off x="3028950" y="4767264"/>
            <a:ext cx="3086100" cy="273844"/>
          </a:xfrm>
          <a:prstGeom prst="rect">
            <a:avLst/>
          </a:prstGeom>
        </p:spPr>
        <p:txBody>
          <a:bodyPr/>
          <a:lstStyle/>
          <a:p>
            <a:endParaRPr lang="fi-FI"/>
          </a:p>
        </p:txBody>
      </p:sp>
      <p:sp>
        <p:nvSpPr>
          <p:cNvPr id="6" name="Dian numeron paikkamerkki 5"/>
          <p:cNvSpPr>
            <a:spLocks noGrp="1"/>
          </p:cNvSpPr>
          <p:nvPr>
            <p:ph type="sldNum" sz="quarter" idx="12"/>
          </p:nvPr>
        </p:nvSpPr>
        <p:spPr>
          <a:xfrm>
            <a:off x="6457950" y="4767264"/>
            <a:ext cx="2057400" cy="273844"/>
          </a:xfrm>
          <a:prstGeom prst="rect">
            <a:avLst/>
          </a:prstGeom>
        </p:spPr>
        <p:txBody>
          <a:bodyPr/>
          <a:lstStyle/>
          <a:p>
            <a:fld id="{DD42265F-E057-4466-AB58-C29A6CAC7E4F}" type="slidenum">
              <a:rPr lang="fi-FI" smtClean="0"/>
              <a:pPr/>
              <a:t>‹#›</a:t>
            </a:fld>
            <a:endParaRPr lang="fi-FI"/>
          </a:p>
        </p:txBody>
      </p:sp>
    </p:spTree>
    <p:extLst>
      <p:ext uri="{BB962C8B-B14F-4D97-AF65-F5344CB8AC3E}">
        <p14:creationId xmlns:p14="http://schemas.microsoft.com/office/powerpoint/2010/main" xmlns="" val="2852962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0"/>
            <a:ext cx="9144000" cy="4399360"/>
          </a:xfrm>
          <a:prstGeom prst="rect">
            <a:avLst/>
          </a:prstGeom>
          <a:solidFill>
            <a:srgbClr val="0083D7"/>
          </a:solidFill>
          <a:ln w="9525">
            <a:noFill/>
            <a:miter lim="800000"/>
            <a:headEnd/>
            <a:tailEnd/>
          </a:ln>
          <a:effectLst/>
        </p:spPr>
        <p:txBody>
          <a:bodyPr wrap="none" anchor="ctr"/>
          <a:lstStyle/>
          <a:p>
            <a:pPr>
              <a:defRPr/>
            </a:pPr>
            <a:endParaRPr lang="fi-FI">
              <a:solidFill>
                <a:srgbClr val="000000"/>
              </a:solidFill>
            </a:endParaRPr>
          </a:p>
        </p:txBody>
      </p:sp>
      <p:pic>
        <p:nvPicPr>
          <p:cNvPr id="5" name="Picture 9" descr="TEMPOWERPOINT kansi logo"/>
          <p:cNvPicPr>
            <a:picLocks noChangeAspect="1" noChangeArrowheads="1"/>
          </p:cNvPicPr>
          <p:nvPr userDrawn="1"/>
        </p:nvPicPr>
        <p:blipFill>
          <a:blip r:embed="rId2" cstate="print"/>
          <a:srcRect/>
          <a:stretch>
            <a:fillRect/>
          </a:stretch>
        </p:blipFill>
        <p:spPr bwMode="auto">
          <a:xfrm>
            <a:off x="0" y="4326731"/>
            <a:ext cx="9144000" cy="586979"/>
          </a:xfrm>
          <a:prstGeom prst="rect">
            <a:avLst/>
          </a:prstGeom>
          <a:noFill/>
          <a:ln w="9525">
            <a:noFill/>
            <a:miter lim="800000"/>
            <a:headEnd/>
            <a:tailEnd/>
          </a:ln>
        </p:spPr>
      </p:pic>
      <p:sp>
        <p:nvSpPr>
          <p:cNvPr id="4099" name="Rectangle 3"/>
          <p:cNvSpPr>
            <a:spLocks noGrp="1" noChangeArrowheads="1"/>
          </p:cNvSpPr>
          <p:nvPr>
            <p:ph type="ctrTitle"/>
          </p:nvPr>
        </p:nvSpPr>
        <p:spPr>
          <a:xfrm>
            <a:off x="685800" y="1491854"/>
            <a:ext cx="7772400" cy="1295400"/>
          </a:xfrm>
        </p:spPr>
        <p:txBody>
          <a:bodyPr/>
          <a:lstStyle>
            <a:lvl1pPr algn="ctr">
              <a:defRPr>
                <a:solidFill>
                  <a:srgbClr val="FFFFFF"/>
                </a:solidFill>
              </a:defRPr>
            </a:lvl1pPr>
          </a:lstStyle>
          <a:p>
            <a:r>
              <a:rPr lang="fi-FI"/>
              <a:t>Muokkaa perustyyl. napsautt.</a:t>
            </a:r>
          </a:p>
        </p:txBody>
      </p:sp>
      <p:sp>
        <p:nvSpPr>
          <p:cNvPr id="4100" name="Rectangle 4"/>
          <p:cNvSpPr>
            <a:spLocks noGrp="1" noChangeArrowheads="1"/>
          </p:cNvSpPr>
          <p:nvPr>
            <p:ph type="subTitle" idx="1"/>
          </p:nvPr>
        </p:nvSpPr>
        <p:spPr>
          <a:xfrm>
            <a:off x="1371600" y="3076575"/>
            <a:ext cx="6400800" cy="953691"/>
          </a:xfrm>
        </p:spPr>
        <p:txBody>
          <a:bodyPr/>
          <a:lstStyle>
            <a:lvl1pPr marL="0" indent="0" algn="ctr">
              <a:buFontTx/>
              <a:buNone/>
              <a:defRPr>
                <a:solidFill>
                  <a:srgbClr val="FFFFFF"/>
                </a:solidFill>
              </a:defRPr>
            </a:lvl1pPr>
          </a:lstStyle>
          <a:p>
            <a:r>
              <a:rPr lang="fi-FI"/>
              <a:t>Muokkaa alaotsikon perustyyliä napsautt.</a:t>
            </a:r>
          </a:p>
        </p:txBody>
      </p:sp>
      <p:sp>
        <p:nvSpPr>
          <p:cNvPr id="6" name="Rectangle 10"/>
          <p:cNvSpPr>
            <a:spLocks noGrp="1" noChangeArrowheads="1"/>
          </p:cNvSpPr>
          <p:nvPr>
            <p:ph type="dt" sz="half" idx="10"/>
          </p:nvPr>
        </p:nvSpPr>
        <p:spPr/>
        <p:txBody>
          <a:bodyPr/>
          <a:lstStyle>
            <a:lvl1pPr>
              <a:defRPr>
                <a:solidFill>
                  <a:schemeClr val="tx1"/>
                </a:solidFill>
              </a:defRPr>
            </a:lvl1pPr>
          </a:lstStyle>
          <a:p>
            <a:pPr>
              <a:defRPr/>
            </a:pPr>
            <a:r>
              <a:rPr lang="fi-FI">
                <a:solidFill>
                  <a:srgbClr val="000000"/>
                </a:solidFill>
              </a:rPr>
              <a:t>01.01.2008</a:t>
            </a:r>
          </a:p>
        </p:txBody>
      </p:sp>
      <p:sp>
        <p:nvSpPr>
          <p:cNvPr id="7" name="Rectangle 11"/>
          <p:cNvSpPr>
            <a:spLocks noGrp="1" noChangeArrowheads="1"/>
          </p:cNvSpPr>
          <p:nvPr>
            <p:ph type="ftr" sz="quarter" idx="11"/>
          </p:nvPr>
        </p:nvSpPr>
        <p:spPr/>
        <p:txBody>
          <a:bodyPr/>
          <a:lstStyle>
            <a:lvl1pPr>
              <a:defRPr>
                <a:solidFill>
                  <a:schemeClr val="tx1"/>
                </a:solidFill>
              </a:defRPr>
            </a:lvl1pPr>
          </a:lstStyle>
          <a:p>
            <a:pPr>
              <a:defRPr/>
            </a:pPr>
            <a:r>
              <a:rPr lang="fi-FI">
                <a:solidFill>
                  <a:srgbClr val="000000"/>
                </a:solidFill>
              </a:rPr>
              <a:t>Etunimi Sukunimi</a:t>
            </a:r>
          </a:p>
        </p:txBody>
      </p:sp>
      <p:sp>
        <p:nvSpPr>
          <p:cNvPr id="8" name="Rectangle 12"/>
          <p:cNvSpPr>
            <a:spLocks noGrp="1" noChangeArrowheads="1"/>
          </p:cNvSpPr>
          <p:nvPr>
            <p:ph type="sldNum" sz="quarter" idx="12"/>
          </p:nvPr>
        </p:nvSpPr>
        <p:spPr/>
        <p:txBody>
          <a:bodyPr/>
          <a:lstStyle>
            <a:lvl1pPr>
              <a:defRPr>
                <a:solidFill>
                  <a:schemeClr val="tx1"/>
                </a:solidFill>
              </a:defRPr>
            </a:lvl1pPr>
          </a:lstStyle>
          <a:p>
            <a:pPr>
              <a:defRPr/>
            </a:pPr>
            <a:fld id="{492AD60B-7B48-4E02-B23B-9AEFFADF2C4B}" type="slidenum">
              <a:rPr lang="fi-FI">
                <a:solidFill>
                  <a:srgbClr val="000000"/>
                </a:solidFill>
              </a:rPr>
              <a:pPr>
                <a:defRPr/>
              </a:pPr>
              <a:t>‹#›</a:t>
            </a:fld>
            <a:endParaRPr lang="fi-FI">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10"/>
          <p:cNvSpPr>
            <a:spLocks noGrp="1" noChangeArrowheads="1"/>
          </p:cNvSpPr>
          <p:nvPr>
            <p:ph type="dt" sz="half" idx="10"/>
          </p:nvPr>
        </p:nvSpPr>
        <p:spPr>
          <a:ln/>
        </p:spPr>
        <p:txBody>
          <a:bodyPr/>
          <a:lstStyle>
            <a:lvl1pPr>
              <a:defRPr/>
            </a:lvl1pPr>
          </a:lstStyle>
          <a:p>
            <a:pPr>
              <a:defRPr/>
            </a:pPr>
            <a:r>
              <a:rPr lang="fi-FI"/>
              <a:t>01.01.2008</a:t>
            </a:r>
          </a:p>
        </p:txBody>
      </p:sp>
      <p:sp>
        <p:nvSpPr>
          <p:cNvPr id="5" name="Rectangle 11"/>
          <p:cNvSpPr>
            <a:spLocks noGrp="1" noChangeArrowheads="1"/>
          </p:cNvSpPr>
          <p:nvPr>
            <p:ph type="ftr" sz="quarter" idx="11"/>
          </p:nvPr>
        </p:nvSpPr>
        <p:spPr>
          <a:ln/>
        </p:spPr>
        <p:txBody>
          <a:bodyPr/>
          <a:lstStyle>
            <a:lvl1pPr>
              <a:defRPr/>
            </a:lvl1pPr>
          </a:lstStyle>
          <a:p>
            <a:pPr>
              <a:defRPr/>
            </a:pPr>
            <a:r>
              <a:rPr lang="fi-FI"/>
              <a:t>Etunimi Sukunimi</a:t>
            </a:r>
          </a:p>
        </p:txBody>
      </p:sp>
      <p:sp>
        <p:nvSpPr>
          <p:cNvPr id="6" name="Rectangle 12"/>
          <p:cNvSpPr>
            <a:spLocks noGrp="1" noChangeArrowheads="1"/>
          </p:cNvSpPr>
          <p:nvPr>
            <p:ph type="sldNum" sz="quarter" idx="12"/>
          </p:nvPr>
        </p:nvSpPr>
        <p:spPr>
          <a:ln/>
        </p:spPr>
        <p:txBody>
          <a:bodyPr/>
          <a:lstStyle>
            <a:lvl1pPr>
              <a:defRPr/>
            </a:lvl1pPr>
          </a:lstStyle>
          <a:p>
            <a:pPr>
              <a:defRPr/>
            </a:pPr>
            <a:fld id="{43911DF7-1DED-4C6B-854A-88EE90C507AF}" type="slidenum">
              <a:rPr lang="fi-FI"/>
              <a:pPr>
                <a:defRPr/>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3305176"/>
            <a:ext cx="7772400" cy="1021556"/>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10"/>
          <p:cNvSpPr>
            <a:spLocks noGrp="1" noChangeArrowheads="1"/>
          </p:cNvSpPr>
          <p:nvPr>
            <p:ph type="dt" sz="half" idx="10"/>
          </p:nvPr>
        </p:nvSpPr>
        <p:spPr>
          <a:ln/>
        </p:spPr>
        <p:txBody>
          <a:bodyPr/>
          <a:lstStyle>
            <a:lvl1pPr>
              <a:defRPr/>
            </a:lvl1pPr>
          </a:lstStyle>
          <a:p>
            <a:pPr>
              <a:defRPr/>
            </a:pPr>
            <a:r>
              <a:rPr lang="fi-FI"/>
              <a:t>01.01.2008</a:t>
            </a:r>
          </a:p>
        </p:txBody>
      </p:sp>
      <p:sp>
        <p:nvSpPr>
          <p:cNvPr id="5" name="Rectangle 11"/>
          <p:cNvSpPr>
            <a:spLocks noGrp="1" noChangeArrowheads="1"/>
          </p:cNvSpPr>
          <p:nvPr>
            <p:ph type="ftr" sz="quarter" idx="11"/>
          </p:nvPr>
        </p:nvSpPr>
        <p:spPr>
          <a:ln/>
        </p:spPr>
        <p:txBody>
          <a:bodyPr/>
          <a:lstStyle>
            <a:lvl1pPr>
              <a:defRPr/>
            </a:lvl1pPr>
          </a:lstStyle>
          <a:p>
            <a:pPr>
              <a:defRPr/>
            </a:pPr>
            <a:r>
              <a:rPr lang="fi-FI"/>
              <a:t>Etunimi Sukunimi</a:t>
            </a:r>
          </a:p>
        </p:txBody>
      </p:sp>
      <p:sp>
        <p:nvSpPr>
          <p:cNvPr id="6" name="Rectangle 12"/>
          <p:cNvSpPr>
            <a:spLocks noGrp="1" noChangeArrowheads="1"/>
          </p:cNvSpPr>
          <p:nvPr>
            <p:ph type="sldNum" sz="quarter" idx="12"/>
          </p:nvPr>
        </p:nvSpPr>
        <p:spPr>
          <a:ln/>
        </p:spPr>
        <p:txBody>
          <a:bodyPr/>
          <a:lstStyle>
            <a:lvl1pPr>
              <a:defRPr/>
            </a:lvl1pPr>
          </a:lstStyle>
          <a:p>
            <a:pPr>
              <a:defRPr/>
            </a:pPr>
            <a:fld id="{81968104-254E-4E1C-A34C-E46BA9FA857F}" type="slidenum">
              <a:rPr lang="fi-FI"/>
              <a:pPr>
                <a:defRPr/>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395288" y="842963"/>
            <a:ext cx="4135437" cy="340280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83126" y="842963"/>
            <a:ext cx="4137025" cy="340280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10"/>
          <p:cNvSpPr>
            <a:spLocks noGrp="1" noChangeArrowheads="1"/>
          </p:cNvSpPr>
          <p:nvPr>
            <p:ph type="dt" sz="half" idx="10"/>
          </p:nvPr>
        </p:nvSpPr>
        <p:spPr>
          <a:ln/>
        </p:spPr>
        <p:txBody>
          <a:bodyPr/>
          <a:lstStyle>
            <a:lvl1pPr>
              <a:defRPr/>
            </a:lvl1pPr>
          </a:lstStyle>
          <a:p>
            <a:pPr>
              <a:defRPr/>
            </a:pPr>
            <a:r>
              <a:rPr lang="fi-FI"/>
              <a:t>01.01.2008</a:t>
            </a:r>
          </a:p>
        </p:txBody>
      </p:sp>
      <p:sp>
        <p:nvSpPr>
          <p:cNvPr id="6" name="Rectangle 11"/>
          <p:cNvSpPr>
            <a:spLocks noGrp="1" noChangeArrowheads="1"/>
          </p:cNvSpPr>
          <p:nvPr>
            <p:ph type="ftr" sz="quarter" idx="11"/>
          </p:nvPr>
        </p:nvSpPr>
        <p:spPr>
          <a:ln/>
        </p:spPr>
        <p:txBody>
          <a:bodyPr/>
          <a:lstStyle>
            <a:lvl1pPr>
              <a:defRPr/>
            </a:lvl1pPr>
          </a:lstStyle>
          <a:p>
            <a:pPr>
              <a:defRPr/>
            </a:pPr>
            <a:r>
              <a:rPr lang="fi-FI"/>
              <a:t>Etunimi Sukunimi</a:t>
            </a:r>
          </a:p>
        </p:txBody>
      </p:sp>
      <p:sp>
        <p:nvSpPr>
          <p:cNvPr id="7" name="Rectangle 12"/>
          <p:cNvSpPr>
            <a:spLocks noGrp="1" noChangeArrowheads="1"/>
          </p:cNvSpPr>
          <p:nvPr>
            <p:ph type="sldNum" sz="quarter" idx="12"/>
          </p:nvPr>
        </p:nvSpPr>
        <p:spPr>
          <a:ln/>
        </p:spPr>
        <p:txBody>
          <a:bodyPr/>
          <a:lstStyle>
            <a:lvl1pPr>
              <a:defRPr/>
            </a:lvl1pPr>
          </a:lstStyle>
          <a:p>
            <a:pPr>
              <a:defRPr/>
            </a:pPr>
            <a:fld id="{049250FA-F370-426E-8807-FFC0A7DF29FC}" type="slidenum">
              <a:rPr lang="fi-FI"/>
              <a:pPr>
                <a:defRPr/>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05978"/>
            <a:ext cx="8229600" cy="857250"/>
          </a:xfr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Rectangle 10"/>
          <p:cNvSpPr>
            <a:spLocks noGrp="1" noChangeArrowheads="1"/>
          </p:cNvSpPr>
          <p:nvPr>
            <p:ph type="dt" sz="half" idx="10"/>
          </p:nvPr>
        </p:nvSpPr>
        <p:spPr>
          <a:ln/>
        </p:spPr>
        <p:txBody>
          <a:bodyPr/>
          <a:lstStyle>
            <a:lvl1pPr>
              <a:defRPr/>
            </a:lvl1pPr>
          </a:lstStyle>
          <a:p>
            <a:pPr>
              <a:defRPr/>
            </a:pPr>
            <a:r>
              <a:rPr lang="fi-FI"/>
              <a:t>01.01.2008</a:t>
            </a:r>
          </a:p>
        </p:txBody>
      </p:sp>
      <p:sp>
        <p:nvSpPr>
          <p:cNvPr id="8" name="Rectangle 11"/>
          <p:cNvSpPr>
            <a:spLocks noGrp="1" noChangeArrowheads="1"/>
          </p:cNvSpPr>
          <p:nvPr>
            <p:ph type="ftr" sz="quarter" idx="11"/>
          </p:nvPr>
        </p:nvSpPr>
        <p:spPr>
          <a:ln/>
        </p:spPr>
        <p:txBody>
          <a:bodyPr/>
          <a:lstStyle>
            <a:lvl1pPr>
              <a:defRPr/>
            </a:lvl1pPr>
          </a:lstStyle>
          <a:p>
            <a:pPr>
              <a:defRPr/>
            </a:pPr>
            <a:r>
              <a:rPr lang="fi-FI"/>
              <a:t>Etunimi Sukunimi</a:t>
            </a:r>
          </a:p>
        </p:txBody>
      </p:sp>
      <p:sp>
        <p:nvSpPr>
          <p:cNvPr id="9" name="Rectangle 12"/>
          <p:cNvSpPr>
            <a:spLocks noGrp="1" noChangeArrowheads="1"/>
          </p:cNvSpPr>
          <p:nvPr>
            <p:ph type="sldNum" sz="quarter" idx="12"/>
          </p:nvPr>
        </p:nvSpPr>
        <p:spPr>
          <a:ln/>
        </p:spPr>
        <p:txBody>
          <a:bodyPr/>
          <a:lstStyle>
            <a:lvl1pPr>
              <a:defRPr/>
            </a:lvl1pPr>
          </a:lstStyle>
          <a:p>
            <a:pPr>
              <a:defRPr/>
            </a:pPr>
            <a:fld id="{0378D374-DB74-4B6C-B0DB-D03ADEC83296}" type="slidenum">
              <a:rPr lang="fi-FI"/>
              <a:pPr>
                <a:defRPr/>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vmlDrawing" Target="../drawings/vmlDrawing1.vml"/><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4.jpe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extLst>
              <p:ext uri="{D42A27DB-BD31-4B8C-83A1-F6EECF244321}">
                <p14:modId xmlns="" xmlns:p14="http://schemas.microsoft.com/office/powerpoint/2010/main" val="73121981"/>
              </p:ext>
            </p:extLst>
          </p:nvPr>
        </p:nvGraphicFramePr>
        <p:xfrm>
          <a:off x="0" y="0"/>
          <a:ext cx="161984" cy="121481"/>
        </p:xfrm>
        <a:graphic>
          <a:graphicData uri="http://schemas.openxmlformats.org/presentationml/2006/ole">
            <p:oleObj spid="_x0000_s91138" name="think-cell Slide" r:id="rId9" imgW="360" imgH="360" progId="">
              <p:embed/>
            </p:oleObj>
          </a:graphicData>
        </a:graphic>
      </p:graphicFrame>
      <p:sp>
        <p:nvSpPr>
          <p:cNvPr id="1026" name="SlideBottomBar"/>
          <p:cNvSpPr>
            <a:spLocks noChangeArrowheads="1"/>
          </p:cNvSpPr>
          <p:nvPr/>
        </p:nvSpPr>
        <p:spPr bwMode="auto">
          <a:xfrm>
            <a:off x="0" y="4821577"/>
            <a:ext cx="9144000" cy="323139"/>
          </a:xfrm>
          <a:prstGeom prst="rect">
            <a:avLst/>
          </a:prstGeom>
          <a:solidFill>
            <a:srgbClr val="DDDDDD"/>
          </a:solidFill>
          <a:ln>
            <a:noFill/>
          </a:ln>
          <a:effectLst/>
          <a:extLst/>
        </p:spPr>
        <p:txBody>
          <a:bodyPr wrap="none" lIns="93296" tIns="46648" rIns="93296" bIns="46648" anchor="ctr"/>
          <a:lstStyle/>
          <a:p>
            <a:endParaRPr lang="en-US" sz="1600" dirty="0">
              <a:solidFill>
                <a:srgbClr val="000000"/>
              </a:solidFill>
              <a:latin typeface="Arial"/>
              <a:cs typeface="+mn-cs"/>
            </a:endParaRPr>
          </a:p>
        </p:txBody>
      </p:sp>
      <p:sp>
        <p:nvSpPr>
          <p:cNvPr id="1033" name="doc id"/>
          <p:cNvSpPr>
            <a:spLocks noChangeArrowheads="1"/>
          </p:cNvSpPr>
          <p:nvPr/>
        </p:nvSpPr>
        <p:spPr bwMode="auto">
          <a:xfrm>
            <a:off x="8246609" y="27941"/>
            <a:ext cx="670614" cy="9354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lstStyle/>
          <a:p>
            <a:pPr algn="r" defTabSz="913526"/>
            <a:endParaRPr lang="en-US" sz="800" dirty="0">
              <a:solidFill>
                <a:srgbClr val="000000"/>
              </a:solidFill>
              <a:latin typeface="Arial"/>
              <a:cs typeface="+mn-cs"/>
            </a:endParaRPr>
          </a:p>
        </p:txBody>
      </p:sp>
      <p:sp>
        <p:nvSpPr>
          <p:cNvPr id="1034" name="Working Draft" hidden="1"/>
          <p:cNvSpPr txBox="1">
            <a:spLocks noChangeArrowheads="1"/>
          </p:cNvSpPr>
          <p:nvPr/>
        </p:nvSpPr>
        <p:spPr bwMode="auto">
          <a:xfrm rot="5400000">
            <a:off x="8139781" y="1474168"/>
            <a:ext cx="1865895" cy="923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GB" sz="600" smtClean="0">
                <a:solidFill>
                  <a:srgbClr val="000000"/>
                </a:solidFill>
                <a:latin typeface="Arial"/>
                <a:cs typeface="+mn-cs"/>
              </a:rPr>
              <a:t>Last Modified 11/5/2013 10:20 PM FLE Standard Time</a:t>
            </a:r>
            <a:endParaRPr lang="en-US" dirty="0" smtClean="0">
              <a:solidFill>
                <a:srgbClr val="000000"/>
              </a:solidFill>
              <a:latin typeface="Arial"/>
              <a:cs typeface="+mn-cs"/>
            </a:endParaRPr>
          </a:p>
        </p:txBody>
      </p:sp>
      <p:sp>
        <p:nvSpPr>
          <p:cNvPr id="1035" name="Printed" hidden="1"/>
          <p:cNvSpPr txBox="1">
            <a:spLocks noChangeArrowheads="1"/>
          </p:cNvSpPr>
          <p:nvPr/>
        </p:nvSpPr>
        <p:spPr bwMode="auto">
          <a:xfrm rot="5400000">
            <a:off x="8247183" y="3137653"/>
            <a:ext cx="1651093" cy="923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600" smtClean="0">
                <a:solidFill>
                  <a:srgbClr val="000000"/>
                </a:solidFill>
                <a:latin typeface="Arial"/>
                <a:cs typeface="+mn-cs"/>
              </a:rPr>
              <a:t>Printed 11/1/2013 12:55 PM FLE Standard Time</a:t>
            </a:r>
            <a:endParaRPr lang="en-US" dirty="0" smtClean="0">
              <a:solidFill>
                <a:srgbClr val="000000"/>
              </a:solidFill>
              <a:latin typeface="Arial"/>
              <a:cs typeface="+mn-cs"/>
            </a:endParaRPr>
          </a:p>
        </p:txBody>
      </p:sp>
      <p:sp>
        <p:nvSpPr>
          <p:cNvPr id="1036" name="Rectangle 286"/>
          <p:cNvSpPr>
            <a:spLocks noGrp="1" noChangeArrowheads="1"/>
          </p:cNvSpPr>
          <p:nvPr>
            <p:ph type="body" idx="1"/>
          </p:nvPr>
        </p:nvSpPr>
        <p:spPr bwMode="auto">
          <a:xfrm>
            <a:off x="1482155" y="1493000"/>
            <a:ext cx="4389768" cy="1231106"/>
          </a:xfrm>
          <a:prstGeom prst="rect">
            <a:avLst/>
          </a:prstGeom>
          <a:noFill/>
          <a:ln w="9525">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19" name="Title Placeholder 2"/>
          <p:cNvSpPr>
            <a:spLocks noGrp="1" noChangeArrowheads="1"/>
          </p:cNvSpPr>
          <p:nvPr>
            <p:ph type="title"/>
          </p:nvPr>
        </p:nvSpPr>
        <p:spPr bwMode="auto">
          <a:xfrm>
            <a:off x="121489" y="176148"/>
            <a:ext cx="8794113" cy="2923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smtClean="0"/>
              <a:t>Click to edit Master title style</a:t>
            </a:r>
          </a:p>
        </p:txBody>
      </p:sp>
      <p:sp>
        <p:nvSpPr>
          <p:cNvPr id="10" name="McK 1. On-page tracker" hidden="1"/>
          <p:cNvSpPr>
            <a:spLocks noChangeArrowheads="1"/>
          </p:cNvSpPr>
          <p:nvPr/>
        </p:nvSpPr>
        <p:spPr bwMode="auto">
          <a:xfrm>
            <a:off x="121488" y="20652"/>
            <a:ext cx="85921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1400" dirty="0">
                <a:solidFill>
                  <a:srgbClr val="808080"/>
                </a:solidFill>
                <a:latin typeface="Arial"/>
                <a:cs typeface="+mn-cs"/>
              </a:rPr>
              <a:t>TRACKER</a:t>
            </a:r>
          </a:p>
        </p:txBody>
      </p:sp>
      <p:sp>
        <p:nvSpPr>
          <p:cNvPr id="11" name="McK 3. Unit of measure" hidden="1"/>
          <p:cNvSpPr txBox="1">
            <a:spLocks noChangeArrowheads="1"/>
          </p:cNvSpPr>
          <p:nvPr/>
        </p:nvSpPr>
        <p:spPr bwMode="auto">
          <a:xfrm>
            <a:off x="121489" y="406962"/>
            <a:ext cx="8794113" cy="24622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1600" dirty="0" smtClean="0">
                <a:solidFill>
                  <a:srgbClr val="808080"/>
                </a:solidFill>
                <a:latin typeface="Arial"/>
                <a:cs typeface="+mn-cs"/>
              </a:rPr>
              <a:t>Unit of measure</a:t>
            </a:r>
          </a:p>
        </p:txBody>
      </p:sp>
      <p:grpSp>
        <p:nvGrpSpPr>
          <p:cNvPr id="3" name="McK Slide Elements" hidden="1"/>
          <p:cNvGrpSpPr>
            <a:grpSpLocks/>
          </p:cNvGrpSpPr>
          <p:nvPr/>
        </p:nvGrpSpPr>
        <p:grpSpPr bwMode="auto">
          <a:xfrm>
            <a:off x="121489" y="4615058"/>
            <a:ext cx="8722840" cy="445835"/>
            <a:chOff x="75" y="3799"/>
            <a:chExt cx="5385" cy="367"/>
          </a:xfrm>
        </p:grpSpPr>
        <p:sp>
          <p:nvSpPr>
            <p:cNvPr id="13" name="McK 4. Footnote"/>
            <p:cNvSpPr txBox="1">
              <a:spLocks noChangeArrowheads="1"/>
            </p:cNvSpPr>
            <p:nvPr/>
          </p:nvSpPr>
          <p:spPr bwMode="auto">
            <a:xfrm>
              <a:off x="75" y="3799"/>
              <a:ext cx="5385" cy="1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1000" dirty="0" smtClean="0">
                  <a:solidFill>
                    <a:srgbClr val="000000"/>
                  </a:solidFill>
                  <a:latin typeface="Arial"/>
                  <a:cs typeface="+mn-cs"/>
                </a:rPr>
                <a:t>1 Footnote</a:t>
              </a:r>
            </a:p>
          </p:txBody>
        </p:sp>
        <p:sp>
          <p:nvSpPr>
            <p:cNvPr id="14" name="McK 5. Source"/>
            <p:cNvSpPr>
              <a:spLocks noChangeArrowheads="1"/>
            </p:cNvSpPr>
            <p:nvPr/>
          </p:nvSpPr>
          <p:spPr bwMode="auto">
            <a:xfrm>
              <a:off x="75" y="4039"/>
              <a:ext cx="4323" cy="1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marL="621975" indent="-621975" defTabSz="913526">
                <a:tabLst>
                  <a:tab pos="625214" algn="l"/>
                </a:tabLst>
              </a:pPr>
              <a:r>
                <a:rPr lang="en-US" sz="1000" dirty="0">
                  <a:solidFill>
                    <a:srgbClr val="000000"/>
                  </a:solidFill>
                  <a:latin typeface="Arial"/>
                  <a:cs typeface="+mn-cs"/>
                </a:rPr>
                <a:t>SOURCE: Source</a:t>
              </a:r>
            </a:p>
          </p:txBody>
        </p:sp>
      </p:grpSp>
      <p:grpSp>
        <p:nvGrpSpPr>
          <p:cNvPr id="4" name="ACET" hidden="1"/>
          <p:cNvGrpSpPr>
            <a:grpSpLocks/>
          </p:cNvGrpSpPr>
          <p:nvPr/>
        </p:nvGrpSpPr>
        <p:grpSpPr bwMode="auto">
          <a:xfrm>
            <a:off x="1482155" y="739819"/>
            <a:ext cx="4350892" cy="511435"/>
            <a:chOff x="915" y="609"/>
            <a:chExt cx="2686" cy="421"/>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609"/>
              <a:ext cx="2686" cy="421"/>
            </a:xfrm>
            <a:prstGeom prst="leftRightArrow">
              <a:avLst>
                <a:gd name="adj1" fmla="val 100000"/>
                <a:gd name="adj2" fmla="val 0"/>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US" sz="1600" b="1" dirty="0">
                  <a:solidFill>
                    <a:srgbClr val="000000"/>
                  </a:solidFill>
                  <a:latin typeface="Arial"/>
                  <a:cs typeface="+mn-cs"/>
                </a:rPr>
                <a:t>Title</a:t>
              </a:r>
            </a:p>
            <a:p>
              <a:r>
                <a:rPr lang="en-US" sz="1600" dirty="0">
                  <a:solidFill>
                    <a:srgbClr val="808080"/>
                  </a:solidFill>
                  <a:latin typeface="Arial"/>
                  <a:cs typeface="+mn-cs"/>
                </a:rPr>
                <a:t>Unit of measure</a:t>
              </a:r>
            </a:p>
          </p:txBody>
        </p:sp>
      </p:grpSp>
      <p:sp>
        <p:nvSpPr>
          <p:cNvPr id="20" name="SlideLogoText"/>
          <p:cNvSpPr>
            <a:spLocks noChangeArrowheads="1"/>
          </p:cNvSpPr>
          <p:nvPr>
            <p:custDataLst>
              <p:tags r:id="rId7"/>
            </p:custDataLst>
          </p:nvPr>
        </p:nvSpPr>
        <p:spPr bwMode="auto">
          <a:xfrm>
            <a:off x="7245790" y="4906202"/>
            <a:ext cx="1256754"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pPr algn="r" defTabSz="913526"/>
            <a:r>
              <a:rPr lang="en-US" sz="1000" dirty="0">
                <a:solidFill>
                  <a:srgbClr val="000000"/>
                </a:solidFill>
                <a:latin typeface="Arial"/>
                <a:cs typeface="+mn-cs"/>
              </a:rPr>
              <a:t>McKinsey &amp; Company</a:t>
            </a:r>
          </a:p>
        </p:txBody>
      </p:sp>
      <p:sp>
        <p:nvSpPr>
          <p:cNvPr id="21" name="SlideLogoSeparator"/>
          <p:cNvSpPr>
            <a:spLocks noChangeArrowheads="1"/>
          </p:cNvSpPr>
          <p:nvPr>
            <p:custDataLst>
              <p:tags r:id="rId8"/>
            </p:custDataLst>
          </p:nvPr>
        </p:nvSpPr>
        <p:spPr bwMode="auto">
          <a:xfrm>
            <a:off x="8590626" y="4900540"/>
            <a:ext cx="40892" cy="1397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nchor="ctr">
            <a:noAutofit/>
          </a:bodyPr>
          <a:lstStyle/>
          <a:p>
            <a:pPr algn="r" defTabSz="913526"/>
            <a:r>
              <a:rPr lang="en-US" sz="1200" dirty="0">
                <a:solidFill>
                  <a:srgbClr val="000000"/>
                </a:solidFill>
                <a:latin typeface="Arial"/>
                <a:cs typeface="+mn-cs"/>
              </a:rPr>
              <a:t>|</a:t>
            </a:r>
          </a:p>
        </p:txBody>
      </p:sp>
    </p:spTree>
  </p:cSld>
  <p:clrMap bg1="lt1" tx1="dk1" bg2="lt2" tx2="dk2" accent1="accent1" accent2="accent2" accent3="accent3" accent4="accent4" accent5="accent5" accent6="accent6" hlink="hlink" folHlink="folHlink"/>
  <p:sldLayoutIdLst>
    <p:sldLayoutId id="2147484196" r:id="rId1"/>
    <p:sldLayoutId id="2147484197" r:id="rId2"/>
    <p:sldLayoutId id="2147484198" r:id="rId3"/>
    <p:sldLayoutId id="2147484225" r:id="rId4"/>
  </p:sldLayoutIdLst>
  <p:timing>
    <p:tnLst>
      <p:par>
        <p:cTn id="1" dur="indefinite" restart="never" nodeType="tmRoot"/>
      </p:par>
    </p:tnLst>
  </p:timing>
  <p:hf hdr="0" ftr="0" dt="0"/>
  <p:txStyles>
    <p:titleStyle>
      <a:lvl1pPr algn="l" defTabSz="913526" rtl="0" eaLnBrk="1" fontAlgn="base" hangingPunct="1">
        <a:spcBef>
          <a:spcPct val="0"/>
        </a:spcBef>
        <a:spcAft>
          <a:spcPct val="0"/>
        </a:spcAft>
        <a:tabLst>
          <a:tab pos="275353" algn="l"/>
        </a:tabLst>
        <a:defRPr sz="1900" b="1" baseline="0">
          <a:solidFill>
            <a:schemeClr val="tx2"/>
          </a:solidFill>
          <a:latin typeface="+mj-lt"/>
          <a:ea typeface="+mj-ea"/>
          <a:cs typeface="+mj-cs"/>
        </a:defRPr>
      </a:lvl1pPr>
      <a:lvl2pPr algn="l" defTabSz="913526" rtl="0" eaLnBrk="1" fontAlgn="base" hangingPunct="1">
        <a:spcBef>
          <a:spcPct val="0"/>
        </a:spcBef>
        <a:spcAft>
          <a:spcPct val="0"/>
        </a:spcAft>
        <a:defRPr sz="1900" b="1">
          <a:solidFill>
            <a:schemeClr val="tx2"/>
          </a:solidFill>
          <a:latin typeface="Arial" charset="0"/>
        </a:defRPr>
      </a:lvl2pPr>
      <a:lvl3pPr algn="l" defTabSz="913526" rtl="0" eaLnBrk="1" fontAlgn="base" hangingPunct="1">
        <a:spcBef>
          <a:spcPct val="0"/>
        </a:spcBef>
        <a:spcAft>
          <a:spcPct val="0"/>
        </a:spcAft>
        <a:defRPr sz="1900" b="1">
          <a:solidFill>
            <a:schemeClr val="tx2"/>
          </a:solidFill>
          <a:latin typeface="Arial" charset="0"/>
        </a:defRPr>
      </a:lvl3pPr>
      <a:lvl4pPr algn="l" defTabSz="913526" rtl="0" eaLnBrk="1" fontAlgn="base" hangingPunct="1">
        <a:spcBef>
          <a:spcPct val="0"/>
        </a:spcBef>
        <a:spcAft>
          <a:spcPct val="0"/>
        </a:spcAft>
        <a:defRPr sz="1900" b="1">
          <a:solidFill>
            <a:schemeClr val="tx2"/>
          </a:solidFill>
          <a:latin typeface="Arial" charset="0"/>
        </a:defRPr>
      </a:lvl4pPr>
      <a:lvl5pPr algn="l" defTabSz="913526" rtl="0" eaLnBrk="1" fontAlgn="base" hangingPunct="1">
        <a:spcBef>
          <a:spcPct val="0"/>
        </a:spcBef>
        <a:spcAft>
          <a:spcPct val="0"/>
        </a:spcAft>
        <a:defRPr sz="1900" b="1">
          <a:solidFill>
            <a:schemeClr val="tx2"/>
          </a:solidFill>
          <a:latin typeface="Arial" charset="0"/>
        </a:defRPr>
      </a:lvl5pPr>
      <a:lvl6pPr marL="466481" algn="l" defTabSz="913526" rtl="0" eaLnBrk="1" fontAlgn="base" hangingPunct="1">
        <a:spcBef>
          <a:spcPct val="0"/>
        </a:spcBef>
        <a:spcAft>
          <a:spcPct val="0"/>
        </a:spcAft>
        <a:defRPr sz="1900" b="1">
          <a:solidFill>
            <a:schemeClr val="tx2"/>
          </a:solidFill>
          <a:latin typeface="Arial" charset="0"/>
        </a:defRPr>
      </a:lvl6pPr>
      <a:lvl7pPr marL="932962" algn="l" defTabSz="913526" rtl="0" eaLnBrk="1" fontAlgn="base" hangingPunct="1">
        <a:spcBef>
          <a:spcPct val="0"/>
        </a:spcBef>
        <a:spcAft>
          <a:spcPct val="0"/>
        </a:spcAft>
        <a:defRPr sz="1900" b="1">
          <a:solidFill>
            <a:schemeClr val="tx2"/>
          </a:solidFill>
          <a:latin typeface="Arial" charset="0"/>
        </a:defRPr>
      </a:lvl7pPr>
      <a:lvl8pPr marL="1399443" algn="l" defTabSz="913526" rtl="0" eaLnBrk="1" fontAlgn="base" hangingPunct="1">
        <a:spcBef>
          <a:spcPct val="0"/>
        </a:spcBef>
        <a:spcAft>
          <a:spcPct val="0"/>
        </a:spcAft>
        <a:defRPr sz="1900" b="1">
          <a:solidFill>
            <a:schemeClr val="tx2"/>
          </a:solidFill>
          <a:latin typeface="Arial" charset="0"/>
        </a:defRPr>
      </a:lvl8pPr>
      <a:lvl9pPr marL="1865925" algn="l" defTabSz="913526" rtl="0" eaLnBrk="1" fontAlgn="base" hangingPunct="1">
        <a:spcBef>
          <a:spcPct val="0"/>
        </a:spcBef>
        <a:spcAft>
          <a:spcPct val="0"/>
        </a:spcAft>
        <a:defRPr sz="1900" b="1">
          <a:solidFill>
            <a:schemeClr val="tx2"/>
          </a:solidFill>
          <a:latin typeface="Arial" charset="0"/>
        </a:defRPr>
      </a:lvl9pPr>
    </p:titleStyle>
    <p:bodyStyle>
      <a:lvl1pPr marL="0" indent="0" algn="l" defTabSz="913526"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607" indent="-195987" algn="l" defTabSz="913526"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81" indent="-267255" algn="l" defTabSz="913526"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835" indent="-158733" algn="l" defTabSz="913526"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5029" indent="-132818" algn="l" defTabSz="913526"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962" rtl="0" eaLnBrk="1" latinLnBrk="0" hangingPunct="1">
        <a:defRPr sz="1800" kern="1200">
          <a:solidFill>
            <a:schemeClr val="tx1"/>
          </a:solidFill>
          <a:latin typeface="+mn-lt"/>
          <a:ea typeface="+mn-ea"/>
          <a:cs typeface="+mn-cs"/>
        </a:defRPr>
      </a:lvl1pPr>
      <a:lvl2pPr marL="466481" algn="l" defTabSz="932962" rtl="0" eaLnBrk="1" latinLnBrk="0" hangingPunct="1">
        <a:defRPr sz="1800" kern="1200">
          <a:solidFill>
            <a:schemeClr val="tx1"/>
          </a:solidFill>
          <a:latin typeface="+mn-lt"/>
          <a:ea typeface="+mn-ea"/>
          <a:cs typeface="+mn-cs"/>
        </a:defRPr>
      </a:lvl2pPr>
      <a:lvl3pPr marL="932962" algn="l" defTabSz="932962" rtl="0" eaLnBrk="1" latinLnBrk="0" hangingPunct="1">
        <a:defRPr sz="1800" kern="1200">
          <a:solidFill>
            <a:schemeClr val="tx1"/>
          </a:solidFill>
          <a:latin typeface="+mn-lt"/>
          <a:ea typeface="+mn-ea"/>
          <a:cs typeface="+mn-cs"/>
        </a:defRPr>
      </a:lvl3pPr>
      <a:lvl4pPr marL="1399443" algn="l" defTabSz="932962" rtl="0" eaLnBrk="1" latinLnBrk="0" hangingPunct="1">
        <a:defRPr sz="1800" kern="1200">
          <a:solidFill>
            <a:schemeClr val="tx1"/>
          </a:solidFill>
          <a:latin typeface="+mn-lt"/>
          <a:ea typeface="+mn-ea"/>
          <a:cs typeface="+mn-cs"/>
        </a:defRPr>
      </a:lvl4pPr>
      <a:lvl5pPr marL="1865925" algn="l" defTabSz="932962" rtl="0" eaLnBrk="1" latinLnBrk="0" hangingPunct="1">
        <a:defRPr sz="1800" kern="1200">
          <a:solidFill>
            <a:schemeClr val="tx1"/>
          </a:solidFill>
          <a:latin typeface="+mn-lt"/>
          <a:ea typeface="+mn-ea"/>
          <a:cs typeface="+mn-cs"/>
        </a:defRPr>
      </a:lvl5pPr>
      <a:lvl6pPr marL="2332406" algn="l" defTabSz="932962" rtl="0" eaLnBrk="1" latinLnBrk="0" hangingPunct="1">
        <a:defRPr sz="1800" kern="1200">
          <a:solidFill>
            <a:schemeClr val="tx1"/>
          </a:solidFill>
          <a:latin typeface="+mn-lt"/>
          <a:ea typeface="+mn-ea"/>
          <a:cs typeface="+mn-cs"/>
        </a:defRPr>
      </a:lvl6pPr>
      <a:lvl7pPr marL="2798887" algn="l" defTabSz="932962" rtl="0" eaLnBrk="1" latinLnBrk="0" hangingPunct="1">
        <a:defRPr sz="1800" kern="1200">
          <a:solidFill>
            <a:schemeClr val="tx1"/>
          </a:solidFill>
          <a:latin typeface="+mn-lt"/>
          <a:ea typeface="+mn-ea"/>
          <a:cs typeface="+mn-cs"/>
        </a:defRPr>
      </a:lvl7pPr>
      <a:lvl8pPr marL="3265368" algn="l" defTabSz="932962" rtl="0" eaLnBrk="1" latinLnBrk="0" hangingPunct="1">
        <a:defRPr sz="1800" kern="1200">
          <a:solidFill>
            <a:schemeClr val="tx1"/>
          </a:solidFill>
          <a:latin typeface="+mn-lt"/>
          <a:ea typeface="+mn-ea"/>
          <a:cs typeface="+mn-cs"/>
        </a:defRPr>
      </a:lvl8pPr>
      <a:lvl9pPr marL="3731849" algn="l" defTabSz="93296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ChangeArrowheads="1"/>
          </p:cNvSpPr>
          <p:nvPr userDrawn="1"/>
        </p:nvSpPr>
        <p:spPr bwMode="auto">
          <a:xfrm>
            <a:off x="0" y="4819650"/>
            <a:ext cx="9144000" cy="323850"/>
          </a:xfrm>
          <a:prstGeom prst="rect">
            <a:avLst/>
          </a:prstGeom>
          <a:solidFill>
            <a:srgbClr val="0083D7"/>
          </a:solidFill>
          <a:ln w="9525">
            <a:noFill/>
            <a:miter lim="800000"/>
            <a:headEnd/>
            <a:tailEnd/>
          </a:ln>
          <a:effectLst/>
        </p:spPr>
        <p:txBody>
          <a:bodyPr wrap="none" anchor="ctr"/>
          <a:lstStyle/>
          <a:p>
            <a:pPr>
              <a:defRPr/>
            </a:pPr>
            <a:endParaRPr lang="fi-FI">
              <a:solidFill>
                <a:srgbClr val="000000"/>
              </a:solidFill>
            </a:endParaRPr>
          </a:p>
        </p:txBody>
      </p:sp>
      <p:pic>
        <p:nvPicPr>
          <p:cNvPr id="1027" name="Picture 8" descr="TEMPOWERPOINT_sivu_sininen"/>
          <p:cNvPicPr>
            <a:picLocks noChangeAspect="1" noChangeArrowheads="1"/>
          </p:cNvPicPr>
          <p:nvPr userDrawn="1"/>
        </p:nvPicPr>
        <p:blipFill>
          <a:blip r:embed="rId13" cstate="print"/>
          <a:srcRect/>
          <a:stretch>
            <a:fillRect/>
          </a:stretch>
        </p:blipFill>
        <p:spPr bwMode="auto">
          <a:xfrm>
            <a:off x="0" y="4326732"/>
            <a:ext cx="9144000" cy="816769"/>
          </a:xfrm>
          <a:prstGeom prst="rect">
            <a:avLst/>
          </a:prstGeom>
          <a:noFill/>
          <a:ln w="9525">
            <a:noFill/>
            <a:miter lim="800000"/>
            <a:headEnd/>
            <a:tailEnd/>
          </a:ln>
        </p:spPr>
      </p:pic>
      <p:sp>
        <p:nvSpPr>
          <p:cNvPr id="1028" name="Rectangle 2"/>
          <p:cNvSpPr>
            <a:spLocks noGrp="1" noChangeArrowheads="1"/>
          </p:cNvSpPr>
          <p:nvPr>
            <p:ph type="title"/>
          </p:nvPr>
        </p:nvSpPr>
        <p:spPr bwMode="auto">
          <a:xfrm>
            <a:off x="395288" y="100012"/>
            <a:ext cx="8424862" cy="7429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i-FI" smtClean="0"/>
              <a:t>Muokkaa perustyyl. napsautt.</a:t>
            </a:r>
          </a:p>
        </p:txBody>
      </p:sp>
      <p:sp>
        <p:nvSpPr>
          <p:cNvPr id="1029" name="Rectangle 3"/>
          <p:cNvSpPr>
            <a:spLocks noGrp="1" noChangeArrowheads="1"/>
          </p:cNvSpPr>
          <p:nvPr>
            <p:ph type="body" idx="1"/>
          </p:nvPr>
        </p:nvSpPr>
        <p:spPr bwMode="auto">
          <a:xfrm>
            <a:off x="395288" y="842963"/>
            <a:ext cx="8424862" cy="34028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p>
        </p:txBody>
      </p:sp>
      <p:sp>
        <p:nvSpPr>
          <p:cNvPr id="1034" name="Rectangle 10"/>
          <p:cNvSpPr>
            <a:spLocks noGrp="1" noChangeArrowheads="1"/>
          </p:cNvSpPr>
          <p:nvPr>
            <p:ph type="dt" sz="half" idx="2"/>
          </p:nvPr>
        </p:nvSpPr>
        <p:spPr bwMode="auto">
          <a:xfrm>
            <a:off x="7432675" y="4962525"/>
            <a:ext cx="1090613" cy="147638"/>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r">
              <a:defRPr sz="800">
                <a:solidFill>
                  <a:srgbClr val="FFFFFF"/>
                </a:solidFill>
              </a:defRPr>
            </a:lvl1pPr>
          </a:lstStyle>
          <a:p>
            <a:pPr>
              <a:defRPr/>
            </a:pPr>
            <a:r>
              <a:rPr lang="fi-FI"/>
              <a:t>01.01.2008</a:t>
            </a:r>
          </a:p>
        </p:txBody>
      </p:sp>
      <p:sp>
        <p:nvSpPr>
          <p:cNvPr id="1035" name="Rectangle 11"/>
          <p:cNvSpPr>
            <a:spLocks noGrp="1" noChangeArrowheads="1"/>
          </p:cNvSpPr>
          <p:nvPr>
            <p:ph type="ftr" sz="quarter" idx="3"/>
          </p:nvPr>
        </p:nvSpPr>
        <p:spPr bwMode="auto">
          <a:xfrm>
            <a:off x="163513" y="4962525"/>
            <a:ext cx="2895600" cy="147638"/>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800">
                <a:solidFill>
                  <a:srgbClr val="FFFFFF"/>
                </a:solidFill>
              </a:defRPr>
            </a:lvl1pPr>
          </a:lstStyle>
          <a:p>
            <a:pPr>
              <a:defRPr/>
            </a:pPr>
            <a:r>
              <a:rPr lang="fi-FI"/>
              <a:t>Etunimi Sukunimi</a:t>
            </a:r>
          </a:p>
        </p:txBody>
      </p:sp>
      <p:sp>
        <p:nvSpPr>
          <p:cNvPr id="1036" name="Rectangle 12"/>
          <p:cNvSpPr>
            <a:spLocks noGrp="1" noChangeArrowheads="1"/>
          </p:cNvSpPr>
          <p:nvPr>
            <p:ph type="sldNum" sz="quarter" idx="4"/>
          </p:nvPr>
        </p:nvSpPr>
        <p:spPr bwMode="auto">
          <a:xfrm>
            <a:off x="8532814" y="4962525"/>
            <a:ext cx="477837" cy="147638"/>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r">
              <a:defRPr sz="800">
                <a:solidFill>
                  <a:srgbClr val="FFFFFF"/>
                </a:solidFill>
              </a:defRPr>
            </a:lvl1pPr>
          </a:lstStyle>
          <a:p>
            <a:pPr>
              <a:defRPr/>
            </a:pPr>
            <a:fld id="{FB2C3481-22D4-4766-AA80-49B27D8966D7}"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4214" r:id="rId1"/>
    <p:sldLayoutId id="2147484215" r:id="rId2"/>
    <p:sldLayoutId id="2147484216" r:id="rId3"/>
    <p:sldLayoutId id="2147484217" r:id="rId4"/>
    <p:sldLayoutId id="2147484218" r:id="rId5"/>
    <p:sldLayoutId id="2147484219" r:id="rId6"/>
    <p:sldLayoutId id="2147484220" r:id="rId7"/>
    <p:sldLayoutId id="2147484221" r:id="rId8"/>
    <p:sldLayoutId id="2147484222" r:id="rId9"/>
    <p:sldLayoutId id="2147484223" r:id="rId10"/>
    <p:sldLayoutId id="2147484224" r:id="rId11"/>
  </p:sldLayoutIdLst>
  <p:hf hdr="0" ftr="0" dt="0"/>
  <p:txStyles>
    <p:titleStyle>
      <a:lvl1pPr algn="l" rtl="0" eaLnBrk="0" fontAlgn="base" hangingPunct="0">
        <a:lnSpc>
          <a:spcPct val="85000"/>
        </a:lnSpc>
        <a:spcBef>
          <a:spcPct val="0"/>
        </a:spcBef>
        <a:spcAft>
          <a:spcPct val="0"/>
        </a:spcAft>
        <a:defRPr sz="3200" b="1">
          <a:solidFill>
            <a:schemeClr val="tx2"/>
          </a:solidFill>
          <a:latin typeface="+mj-lt"/>
          <a:ea typeface="+mj-ea"/>
          <a:cs typeface="+mj-cs"/>
        </a:defRPr>
      </a:lvl1pPr>
      <a:lvl2pPr algn="l" rtl="0" eaLnBrk="0" fontAlgn="base" hangingPunct="0">
        <a:lnSpc>
          <a:spcPct val="85000"/>
        </a:lnSpc>
        <a:spcBef>
          <a:spcPct val="0"/>
        </a:spcBef>
        <a:spcAft>
          <a:spcPct val="0"/>
        </a:spcAft>
        <a:defRPr sz="3200" b="1">
          <a:solidFill>
            <a:schemeClr val="tx2"/>
          </a:solidFill>
          <a:latin typeface="Arial" charset="0"/>
        </a:defRPr>
      </a:lvl2pPr>
      <a:lvl3pPr algn="l" rtl="0" eaLnBrk="0" fontAlgn="base" hangingPunct="0">
        <a:lnSpc>
          <a:spcPct val="85000"/>
        </a:lnSpc>
        <a:spcBef>
          <a:spcPct val="0"/>
        </a:spcBef>
        <a:spcAft>
          <a:spcPct val="0"/>
        </a:spcAft>
        <a:defRPr sz="3200" b="1">
          <a:solidFill>
            <a:schemeClr val="tx2"/>
          </a:solidFill>
          <a:latin typeface="Arial" charset="0"/>
        </a:defRPr>
      </a:lvl3pPr>
      <a:lvl4pPr algn="l" rtl="0" eaLnBrk="0" fontAlgn="base" hangingPunct="0">
        <a:lnSpc>
          <a:spcPct val="85000"/>
        </a:lnSpc>
        <a:spcBef>
          <a:spcPct val="0"/>
        </a:spcBef>
        <a:spcAft>
          <a:spcPct val="0"/>
        </a:spcAft>
        <a:defRPr sz="3200" b="1">
          <a:solidFill>
            <a:schemeClr val="tx2"/>
          </a:solidFill>
          <a:latin typeface="Arial" charset="0"/>
        </a:defRPr>
      </a:lvl4pPr>
      <a:lvl5pPr algn="l" rtl="0" eaLnBrk="0" fontAlgn="base" hangingPunct="0">
        <a:lnSpc>
          <a:spcPct val="85000"/>
        </a:lnSpc>
        <a:spcBef>
          <a:spcPct val="0"/>
        </a:spcBef>
        <a:spcAft>
          <a:spcPct val="0"/>
        </a:spcAft>
        <a:defRPr sz="3200" b="1">
          <a:solidFill>
            <a:schemeClr val="tx2"/>
          </a:solidFill>
          <a:latin typeface="Arial" charset="0"/>
        </a:defRPr>
      </a:lvl5pPr>
      <a:lvl6pPr marL="457200" algn="l" rtl="0" fontAlgn="base">
        <a:lnSpc>
          <a:spcPct val="85000"/>
        </a:lnSpc>
        <a:spcBef>
          <a:spcPct val="0"/>
        </a:spcBef>
        <a:spcAft>
          <a:spcPct val="0"/>
        </a:spcAft>
        <a:defRPr sz="3200" b="1">
          <a:solidFill>
            <a:schemeClr val="tx2"/>
          </a:solidFill>
          <a:latin typeface="Arial" charset="0"/>
        </a:defRPr>
      </a:lvl6pPr>
      <a:lvl7pPr marL="914400" algn="l" rtl="0" fontAlgn="base">
        <a:lnSpc>
          <a:spcPct val="85000"/>
        </a:lnSpc>
        <a:spcBef>
          <a:spcPct val="0"/>
        </a:spcBef>
        <a:spcAft>
          <a:spcPct val="0"/>
        </a:spcAft>
        <a:defRPr sz="3200" b="1">
          <a:solidFill>
            <a:schemeClr val="tx2"/>
          </a:solidFill>
          <a:latin typeface="Arial" charset="0"/>
        </a:defRPr>
      </a:lvl7pPr>
      <a:lvl8pPr marL="1371600" algn="l" rtl="0" fontAlgn="base">
        <a:lnSpc>
          <a:spcPct val="85000"/>
        </a:lnSpc>
        <a:spcBef>
          <a:spcPct val="0"/>
        </a:spcBef>
        <a:spcAft>
          <a:spcPct val="0"/>
        </a:spcAft>
        <a:defRPr sz="3200" b="1">
          <a:solidFill>
            <a:schemeClr val="tx2"/>
          </a:solidFill>
          <a:latin typeface="Arial" charset="0"/>
        </a:defRPr>
      </a:lvl8pPr>
      <a:lvl9pPr marL="1828800" algn="l" rtl="0" fontAlgn="base">
        <a:lnSpc>
          <a:spcPct val="85000"/>
        </a:lnSpc>
        <a:spcBef>
          <a:spcPct val="0"/>
        </a:spcBef>
        <a:spcAft>
          <a:spcPct val="0"/>
        </a:spcAft>
        <a:defRPr sz="3200" b="1">
          <a:solidFill>
            <a:schemeClr val="tx2"/>
          </a:solidFill>
          <a:latin typeface="Arial" charset="0"/>
        </a:defRPr>
      </a:lvl9pPr>
    </p:titleStyle>
    <p:bodyStyle>
      <a:lvl1pPr marL="265113" indent="-265113" algn="l" rtl="0" eaLnBrk="0" fontAlgn="base" hangingPunct="0">
        <a:lnSpc>
          <a:spcPct val="90000"/>
        </a:lnSpc>
        <a:spcBef>
          <a:spcPct val="20000"/>
        </a:spcBef>
        <a:spcAft>
          <a:spcPct val="0"/>
        </a:spcAft>
        <a:buChar char="•"/>
        <a:defRPr sz="2100">
          <a:solidFill>
            <a:schemeClr val="tx1"/>
          </a:solidFill>
          <a:latin typeface="+mn-lt"/>
          <a:ea typeface="+mn-ea"/>
          <a:cs typeface="+mn-cs"/>
        </a:defRPr>
      </a:lvl1pPr>
      <a:lvl2pPr marL="717550" indent="-179388" algn="l" rtl="0" eaLnBrk="0" fontAlgn="base" hangingPunct="0">
        <a:lnSpc>
          <a:spcPct val="90000"/>
        </a:lnSpc>
        <a:spcBef>
          <a:spcPct val="20000"/>
        </a:spcBef>
        <a:spcAft>
          <a:spcPct val="0"/>
        </a:spcAft>
        <a:buChar char="•"/>
        <a:defRPr sz="2100">
          <a:solidFill>
            <a:schemeClr val="tx1"/>
          </a:solidFill>
          <a:latin typeface="+mn-lt"/>
        </a:defRPr>
      </a:lvl2pPr>
      <a:lvl3pPr marL="1076325" indent="-179388" algn="l" rtl="0" eaLnBrk="0" fontAlgn="base" hangingPunct="0">
        <a:lnSpc>
          <a:spcPct val="90000"/>
        </a:lnSpc>
        <a:spcBef>
          <a:spcPct val="20000"/>
        </a:spcBef>
        <a:spcAft>
          <a:spcPct val="0"/>
        </a:spcAft>
        <a:buChar char="•"/>
        <a:defRPr sz="2100">
          <a:solidFill>
            <a:schemeClr val="tx1"/>
          </a:solidFill>
          <a:latin typeface="+mn-lt"/>
        </a:defRPr>
      </a:lvl3pPr>
      <a:lvl4pPr marL="1435100" indent="-179388" algn="l" rtl="0" eaLnBrk="0" fontAlgn="base" hangingPunct="0">
        <a:lnSpc>
          <a:spcPct val="90000"/>
        </a:lnSpc>
        <a:spcBef>
          <a:spcPct val="20000"/>
        </a:spcBef>
        <a:spcAft>
          <a:spcPct val="0"/>
        </a:spcAft>
        <a:buChar char="•"/>
        <a:defRPr sz="2100">
          <a:solidFill>
            <a:schemeClr val="tx1"/>
          </a:solidFill>
          <a:latin typeface="+mn-lt"/>
        </a:defRPr>
      </a:lvl4pPr>
      <a:lvl5pPr marL="1793875" indent="-179388" algn="l" rtl="0" eaLnBrk="0" fontAlgn="base" hangingPunct="0">
        <a:lnSpc>
          <a:spcPct val="90000"/>
        </a:lnSpc>
        <a:spcBef>
          <a:spcPct val="20000"/>
        </a:spcBef>
        <a:spcAft>
          <a:spcPct val="0"/>
        </a:spcAft>
        <a:buChar char="•"/>
        <a:defRPr sz="2100">
          <a:solidFill>
            <a:schemeClr val="tx1"/>
          </a:solidFill>
          <a:latin typeface="+mn-lt"/>
        </a:defRPr>
      </a:lvl5pPr>
      <a:lvl6pPr marL="2251075" indent="-179388" algn="l" rtl="0" fontAlgn="base">
        <a:lnSpc>
          <a:spcPct val="90000"/>
        </a:lnSpc>
        <a:spcBef>
          <a:spcPct val="20000"/>
        </a:spcBef>
        <a:spcAft>
          <a:spcPct val="0"/>
        </a:spcAft>
        <a:buChar char="•"/>
        <a:defRPr sz="2100">
          <a:solidFill>
            <a:schemeClr val="tx1"/>
          </a:solidFill>
          <a:latin typeface="+mn-lt"/>
        </a:defRPr>
      </a:lvl6pPr>
      <a:lvl7pPr marL="2708275" indent="-179388" algn="l" rtl="0" fontAlgn="base">
        <a:lnSpc>
          <a:spcPct val="90000"/>
        </a:lnSpc>
        <a:spcBef>
          <a:spcPct val="20000"/>
        </a:spcBef>
        <a:spcAft>
          <a:spcPct val="0"/>
        </a:spcAft>
        <a:buChar char="•"/>
        <a:defRPr sz="2100">
          <a:solidFill>
            <a:schemeClr val="tx1"/>
          </a:solidFill>
          <a:latin typeface="+mn-lt"/>
        </a:defRPr>
      </a:lvl7pPr>
      <a:lvl8pPr marL="3165475" indent="-179388" algn="l" rtl="0" fontAlgn="base">
        <a:lnSpc>
          <a:spcPct val="90000"/>
        </a:lnSpc>
        <a:spcBef>
          <a:spcPct val="20000"/>
        </a:spcBef>
        <a:spcAft>
          <a:spcPct val="0"/>
        </a:spcAft>
        <a:buChar char="•"/>
        <a:defRPr sz="2100">
          <a:solidFill>
            <a:schemeClr val="tx1"/>
          </a:solidFill>
          <a:latin typeface="+mn-lt"/>
        </a:defRPr>
      </a:lvl8pPr>
      <a:lvl9pPr marL="3622675" indent="-179388" algn="l" rtl="0" fontAlgn="base">
        <a:lnSpc>
          <a:spcPct val="90000"/>
        </a:lnSpc>
        <a:spcBef>
          <a:spcPct val="20000"/>
        </a:spcBef>
        <a:spcAft>
          <a:spcPct val="0"/>
        </a:spcAft>
        <a:buChar char="•"/>
        <a:defRPr sz="21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p:cNvSpPr>
            <a:spLocks noGrp="1"/>
          </p:cNvSpPr>
          <p:nvPr>
            <p:ph type="ctrTitle"/>
          </p:nvPr>
        </p:nvSpPr>
        <p:spPr>
          <a:xfrm>
            <a:off x="683568" y="1761660"/>
            <a:ext cx="7772400" cy="1295400"/>
          </a:xfrm>
        </p:spPr>
        <p:txBody>
          <a:bodyPr/>
          <a:lstStyle/>
          <a:p>
            <a:pPr>
              <a:lnSpc>
                <a:spcPct val="100000"/>
              </a:lnSpc>
            </a:pPr>
            <a:r>
              <a:rPr lang="fi-FI" b="0" dirty="0" smtClean="0">
                <a:solidFill>
                  <a:schemeClr val="bg1"/>
                </a:solidFill>
              </a:rPr>
              <a:t/>
            </a:r>
            <a:br>
              <a:rPr lang="fi-FI" b="0" dirty="0" smtClean="0">
                <a:solidFill>
                  <a:schemeClr val="bg1"/>
                </a:solidFill>
              </a:rPr>
            </a:br>
            <a:r>
              <a:rPr lang="fi-FI" b="0" dirty="0" smtClean="0">
                <a:solidFill>
                  <a:schemeClr val="bg1"/>
                </a:solidFill>
              </a:rPr>
              <a:t> </a:t>
            </a:r>
            <a:br>
              <a:rPr lang="fi-FI" b="0" dirty="0" smtClean="0">
                <a:solidFill>
                  <a:schemeClr val="bg1"/>
                </a:solidFill>
              </a:rPr>
            </a:br>
            <a:r>
              <a:rPr lang="fi-FI" b="0" dirty="0" smtClean="0">
                <a:solidFill>
                  <a:schemeClr val="bg1"/>
                </a:solidFill>
              </a:rPr>
              <a:t/>
            </a:r>
            <a:br>
              <a:rPr lang="fi-FI" b="0" dirty="0" smtClean="0">
                <a:solidFill>
                  <a:schemeClr val="bg1"/>
                </a:solidFill>
              </a:rPr>
            </a:br>
            <a:r>
              <a:rPr lang="fi-FI" b="0" dirty="0" smtClean="0">
                <a:solidFill>
                  <a:schemeClr val="bg1"/>
                </a:solidFill>
              </a:rPr>
              <a:t/>
            </a:r>
            <a:br>
              <a:rPr lang="fi-FI" b="0" dirty="0" smtClean="0">
                <a:solidFill>
                  <a:schemeClr val="bg1"/>
                </a:solidFill>
              </a:rPr>
            </a:br>
            <a:r>
              <a:rPr lang="fi-FI" b="0" dirty="0" smtClean="0">
                <a:solidFill>
                  <a:schemeClr val="bg1"/>
                </a:solidFill>
              </a:rPr>
              <a:t/>
            </a:r>
            <a:br>
              <a:rPr lang="fi-FI" b="0" dirty="0" smtClean="0">
                <a:solidFill>
                  <a:schemeClr val="bg1"/>
                </a:solidFill>
              </a:rPr>
            </a:br>
            <a:r>
              <a:rPr lang="fi-FI" sz="3600" b="0" dirty="0" smtClean="0"/>
              <a:t/>
            </a:r>
            <a:br>
              <a:rPr lang="fi-FI" sz="3600" b="0" dirty="0" smtClean="0"/>
            </a:br>
            <a:r>
              <a:rPr lang="fi-FI" sz="3600" b="0" dirty="0" smtClean="0"/>
              <a:t/>
            </a:r>
            <a:br>
              <a:rPr lang="fi-FI" sz="3600" b="0" dirty="0" smtClean="0"/>
            </a:br>
            <a:r>
              <a:rPr lang="fi-FI" sz="3600" b="0" dirty="0" smtClean="0"/>
              <a:t/>
            </a:r>
            <a:br>
              <a:rPr lang="fi-FI" sz="3600" b="0" dirty="0" smtClean="0"/>
            </a:br>
            <a:r>
              <a:rPr lang="fi-FI" sz="3600" b="0" dirty="0" smtClean="0"/>
              <a:t> </a:t>
            </a:r>
            <a:br>
              <a:rPr lang="fi-FI" sz="3600" b="0" dirty="0" smtClean="0"/>
            </a:br>
            <a:r>
              <a:rPr lang="fi-FI" b="0" dirty="0" smtClean="0"/>
              <a:t/>
            </a:r>
            <a:br>
              <a:rPr lang="fi-FI" b="0" dirty="0" smtClean="0"/>
            </a:br>
            <a:r>
              <a:rPr lang="fi-FI" sz="2000" b="0" dirty="0" smtClean="0"/>
              <a:t>OP Ryhmän tutkimussäätiön teemapäivä</a:t>
            </a:r>
            <a:br>
              <a:rPr lang="fi-FI" sz="2000" b="0" dirty="0" smtClean="0"/>
            </a:br>
            <a:r>
              <a:rPr lang="fi-FI" sz="2000" b="0" dirty="0" smtClean="0"/>
              <a:t>Vallila Helsinki 11.2.2016</a:t>
            </a:r>
            <a:br>
              <a:rPr lang="fi-FI" sz="2000" b="0" dirty="0" smtClean="0"/>
            </a:br>
            <a:r>
              <a:rPr lang="fi-FI" sz="2000" b="0" dirty="0" smtClean="0"/>
              <a:t>Elinkeinoministeri Olli Rehn</a:t>
            </a:r>
            <a:r>
              <a:rPr lang="fi-FI" sz="2400" b="0" dirty="0" smtClean="0"/>
              <a:t/>
            </a:r>
            <a:br>
              <a:rPr lang="fi-FI" sz="2400" b="0" dirty="0" smtClean="0"/>
            </a:br>
            <a:r>
              <a:rPr lang="fi-FI" sz="2400" b="0" dirty="0" smtClean="0"/>
              <a:t/>
            </a:r>
            <a:br>
              <a:rPr lang="fi-FI" sz="2400" b="0" dirty="0" smtClean="0"/>
            </a:br>
            <a:r>
              <a:rPr lang="fi-FI" dirty="0" smtClean="0"/>
              <a:t/>
            </a:r>
            <a:br>
              <a:rPr lang="fi-FI" dirty="0" smtClean="0"/>
            </a:br>
            <a:r>
              <a:rPr lang="fi-FI" dirty="0" smtClean="0"/>
              <a:t/>
            </a:r>
            <a:br>
              <a:rPr lang="fi-FI" dirty="0" smtClean="0"/>
            </a:br>
            <a:r>
              <a:rPr lang="fi-FI" dirty="0" smtClean="0">
                <a:solidFill>
                  <a:schemeClr val="bg1"/>
                </a:solidFill>
              </a:rPr>
              <a:t/>
            </a:r>
            <a:br>
              <a:rPr lang="fi-FI" dirty="0" smtClean="0">
                <a:solidFill>
                  <a:schemeClr val="bg1"/>
                </a:solidFill>
              </a:rPr>
            </a:br>
            <a:r>
              <a:rPr lang="fi-FI" dirty="0" smtClean="0">
                <a:solidFill>
                  <a:srgbClr val="FFFF00"/>
                </a:solidFill>
              </a:rPr>
              <a:t/>
            </a:r>
            <a:br>
              <a:rPr lang="fi-FI" dirty="0" smtClean="0">
                <a:solidFill>
                  <a:srgbClr val="FFFF00"/>
                </a:solidFill>
              </a:rPr>
            </a:br>
            <a:endParaRPr lang="fi-FI" dirty="0">
              <a:solidFill>
                <a:srgbClr val="FFFF00"/>
              </a:solidFill>
            </a:endParaRPr>
          </a:p>
        </p:txBody>
      </p:sp>
      <p:sp>
        <p:nvSpPr>
          <p:cNvPr id="3" name="Tekstikehys 2"/>
          <p:cNvSpPr txBox="1"/>
          <p:nvPr/>
        </p:nvSpPr>
        <p:spPr>
          <a:xfrm>
            <a:off x="1003329" y="1545636"/>
            <a:ext cx="7144263" cy="1569660"/>
          </a:xfrm>
          <a:prstGeom prst="rect">
            <a:avLst/>
          </a:prstGeom>
          <a:noFill/>
        </p:spPr>
        <p:txBody>
          <a:bodyPr wrap="none" rtlCol="0">
            <a:spAutoFit/>
          </a:bodyPr>
          <a:lstStyle/>
          <a:p>
            <a:pPr algn="ctr"/>
            <a:r>
              <a:rPr lang="fi-FI" sz="3200" dirty="0" smtClean="0">
                <a:solidFill>
                  <a:schemeClr val="bg1"/>
                </a:solidFill>
              </a:rPr>
              <a:t>Raha- ja talouspolitiikka pitkittyneessä</a:t>
            </a:r>
          </a:p>
          <a:p>
            <a:pPr algn="ctr"/>
            <a:r>
              <a:rPr lang="fi-FI" sz="3200" dirty="0" smtClean="0">
                <a:solidFill>
                  <a:schemeClr val="bg1"/>
                </a:solidFill>
              </a:rPr>
              <a:t>0-kasvun ja 0-koron ympäristössä</a:t>
            </a:r>
          </a:p>
          <a:p>
            <a:endParaRPr lang="fi-FI" sz="32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tsikko 2"/>
          <p:cNvSpPr>
            <a:spLocks noGrp="1"/>
          </p:cNvSpPr>
          <p:nvPr>
            <p:ph type="title"/>
          </p:nvPr>
        </p:nvSpPr>
        <p:spPr>
          <a:xfrm>
            <a:off x="395288" y="303610"/>
            <a:ext cx="8424862" cy="539353"/>
          </a:xfrm>
        </p:spPr>
        <p:txBody>
          <a:bodyPr/>
          <a:lstStyle/>
          <a:p>
            <a:r>
              <a:rPr lang="fi-FI" sz="2800" smtClean="0"/>
              <a:t>Biotalous ja puhtaat ratkaisut:</a:t>
            </a:r>
            <a:br>
              <a:rPr lang="fi-FI" sz="2800" smtClean="0"/>
            </a:br>
            <a:r>
              <a:rPr lang="fi-FI" sz="2800" smtClean="0"/>
              <a:t>kärkihankkeen päätavoitteet </a:t>
            </a:r>
          </a:p>
        </p:txBody>
      </p:sp>
      <p:sp>
        <p:nvSpPr>
          <p:cNvPr id="7171" name="Rectangle 3"/>
          <p:cNvSpPr>
            <a:spLocks noGrp="1" noChangeArrowheads="1"/>
          </p:cNvSpPr>
          <p:nvPr>
            <p:ph idx="1"/>
          </p:nvPr>
        </p:nvSpPr>
        <p:spPr>
          <a:xfrm>
            <a:off x="395288" y="1221582"/>
            <a:ext cx="8424862" cy="2646760"/>
          </a:xfrm>
        </p:spPr>
        <p:txBody>
          <a:bodyPr/>
          <a:lstStyle/>
          <a:p>
            <a:pPr marL="342900" indent="-342900" eaLnBrk="1" hangingPunct="1">
              <a:buFontTx/>
              <a:buAutoNum type="arabicPeriod"/>
            </a:pPr>
            <a:r>
              <a:rPr lang="fi-FI" sz="1800" dirty="0" smtClean="0"/>
              <a:t>Tehdään Suomesta bio- ja kiertotalouden sekä </a:t>
            </a:r>
            <a:r>
              <a:rPr lang="fi-FI" sz="1800" dirty="0" err="1" smtClean="0"/>
              <a:t>cleantechin</a:t>
            </a:r>
            <a:r>
              <a:rPr lang="fi-FI" sz="1800" dirty="0" smtClean="0"/>
              <a:t> edelläkävijä.</a:t>
            </a:r>
          </a:p>
          <a:p>
            <a:pPr marL="342900" indent="-342900" eaLnBrk="1" hangingPunct="1">
              <a:buFontTx/>
              <a:buAutoNum type="arabicPeriod"/>
            </a:pPr>
            <a:endParaRPr lang="fi-FI" sz="1800" dirty="0" smtClean="0"/>
          </a:p>
          <a:p>
            <a:pPr marL="342900" indent="-342900" eaLnBrk="1" hangingPunct="1">
              <a:buFontTx/>
              <a:buAutoNum type="arabicPeriod"/>
            </a:pPr>
            <a:r>
              <a:rPr lang="fi-FI" sz="1800" dirty="0" smtClean="0">
                <a:ea typeface="Calibri" pitchFamily="34" charset="0"/>
                <a:cs typeface="Arial" charset="0"/>
              </a:rPr>
              <a:t>Laaditaan vuoteen 2030 tähtäävä energia- ja ilmastostrategia toimenpiteineen, ml. uusiutuvan energian edistäminen.</a:t>
            </a:r>
            <a:endParaRPr lang="fi-FI" sz="1800" dirty="0" smtClean="0"/>
          </a:p>
          <a:p>
            <a:pPr marL="342900" indent="-342900" eaLnBrk="1" hangingPunct="1">
              <a:buFontTx/>
              <a:buAutoNum type="arabicPeriod"/>
            </a:pPr>
            <a:endParaRPr lang="fi-FI" sz="1800" dirty="0" smtClean="0"/>
          </a:p>
          <a:p>
            <a:pPr marL="342900" indent="-342900" eaLnBrk="1" hangingPunct="1">
              <a:buFontTx/>
              <a:buAutoNum type="arabicPeriod"/>
            </a:pPr>
            <a:r>
              <a:rPr lang="fi-FI" sz="1800" dirty="0" smtClean="0"/>
              <a:t>Kivihiilen polttaminen lopetetaan 2020-luvulla ja tuontiöljyn käyttö puolitetaan.</a:t>
            </a:r>
          </a:p>
          <a:p>
            <a:pPr marL="342900" indent="-342900" eaLnBrk="1" hangingPunct="1">
              <a:buFontTx/>
              <a:buAutoNum type="arabicPeriod"/>
            </a:pPr>
            <a:endParaRPr lang="fi-FI" sz="1800" dirty="0" smtClean="0"/>
          </a:p>
          <a:p>
            <a:pPr marL="342900" indent="-342900" eaLnBrk="1" hangingPunct="1">
              <a:buFontTx/>
              <a:buAutoNum type="arabicPeriod"/>
            </a:pPr>
            <a:r>
              <a:rPr lang="fi-FI" sz="1800" dirty="0" smtClean="0"/>
              <a:t>Päästöttömän, uusiutuvan energian osuus 2020-luvulla nostetaan yli 50 %:iin, ja omavaraisuus yli 55 %:iin</a:t>
            </a:r>
          </a:p>
          <a:p>
            <a:pPr marL="342900" indent="-342900" eaLnBrk="1" hangingPunct="1">
              <a:buFontTx/>
              <a:buAutoNum type="arabicPeriod"/>
            </a:pPr>
            <a:endParaRPr lang="fi-FI" sz="2000" dirty="0" smtClean="0"/>
          </a:p>
          <a:p>
            <a:pPr marL="342900" indent="-342900" eaLnBrk="1" hangingPunct="1">
              <a:buFontTx/>
              <a:buNone/>
            </a:pPr>
            <a:endParaRPr lang="fi-FI" sz="2000" dirty="0" smtClean="0">
              <a:cs typeface="Calibri" pitchFamily="34" charset="0"/>
            </a:endParaRPr>
          </a:p>
          <a:p>
            <a:pPr marL="342900" indent="-342900" eaLnBrk="1" hangingPunct="1">
              <a:buFontTx/>
              <a:buNone/>
            </a:pPr>
            <a:endParaRPr lang="fi-FI"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n numeron paikkamerkki 2"/>
          <p:cNvSpPr>
            <a:spLocks noGrp="1"/>
          </p:cNvSpPr>
          <p:nvPr>
            <p:ph type="sldNum" sz="quarter" idx="12"/>
          </p:nvPr>
        </p:nvSpPr>
        <p:spPr/>
        <p:txBody>
          <a:bodyPr/>
          <a:lstStyle/>
          <a:p>
            <a:pPr>
              <a:defRPr/>
            </a:pPr>
            <a:fld id="{19634F8F-B36B-4321-8761-50072B333581}" type="slidenum">
              <a:rPr lang="fi-FI" smtClean="0"/>
              <a:pPr>
                <a:defRPr/>
              </a:pPr>
              <a:t>2</a:t>
            </a:fld>
            <a:endParaRPr lang="fi-FI"/>
          </a:p>
        </p:txBody>
      </p:sp>
      <p:pic>
        <p:nvPicPr>
          <p:cNvPr id="92162" name="Picture 2"/>
          <p:cNvPicPr>
            <a:picLocks noChangeAspect="1" noChangeArrowheads="1"/>
          </p:cNvPicPr>
          <p:nvPr/>
        </p:nvPicPr>
        <p:blipFill>
          <a:blip r:embed="rId2" cstate="print"/>
          <a:srcRect/>
          <a:stretch>
            <a:fillRect/>
          </a:stretch>
        </p:blipFill>
        <p:spPr bwMode="auto">
          <a:xfrm>
            <a:off x="1547664" y="411510"/>
            <a:ext cx="5976664" cy="34703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tsikko 1"/>
          <p:cNvSpPr>
            <a:spLocks noGrp="1"/>
          </p:cNvSpPr>
          <p:nvPr>
            <p:ph type="title"/>
          </p:nvPr>
        </p:nvSpPr>
        <p:spPr/>
        <p:txBody>
          <a:bodyPr/>
          <a:lstStyle/>
          <a:p>
            <a:r>
              <a:rPr lang="fi-FI" sz="2000" dirty="0" smtClean="0"/>
              <a:t>BKT henkeä kohden: Suomi jää jälkeen verrokeista eikä kasva kuten muu Eurooppa</a:t>
            </a:r>
            <a:r>
              <a:rPr lang="fi-FI" dirty="0" smtClean="0"/>
              <a:t/>
            </a:r>
            <a:br>
              <a:rPr lang="fi-FI" dirty="0" smtClean="0"/>
            </a:br>
            <a:r>
              <a:rPr lang="fi-FI" sz="1200" dirty="0" smtClean="0"/>
              <a:t>(USD, </a:t>
            </a:r>
            <a:r>
              <a:rPr lang="fi-FI" sz="1200" dirty="0" err="1" smtClean="0"/>
              <a:t>current</a:t>
            </a:r>
            <a:r>
              <a:rPr lang="fi-FI" sz="1200" dirty="0" smtClean="0"/>
              <a:t> </a:t>
            </a:r>
            <a:r>
              <a:rPr lang="fi-FI" sz="1200" dirty="0" err="1" smtClean="0"/>
              <a:t>prices</a:t>
            </a:r>
            <a:r>
              <a:rPr lang="fi-FI" sz="1200" dirty="0" smtClean="0"/>
              <a:t>, </a:t>
            </a:r>
            <a:r>
              <a:rPr lang="fi-FI" sz="1200" dirty="0" err="1" smtClean="0"/>
              <a:t>current</a:t>
            </a:r>
            <a:r>
              <a:rPr lang="fi-FI" sz="1200" dirty="0" smtClean="0"/>
              <a:t> PPP. </a:t>
            </a:r>
            <a:r>
              <a:rPr lang="fi-FI" sz="1200" dirty="0" err="1" smtClean="0"/>
              <a:t>Source</a:t>
            </a:r>
            <a:r>
              <a:rPr lang="fi-FI" sz="1200" dirty="0" smtClean="0"/>
              <a:t> OECD </a:t>
            </a:r>
            <a:r>
              <a:rPr lang="fi-FI" sz="1200" dirty="0" err="1" smtClean="0"/>
              <a:t>database</a:t>
            </a:r>
            <a:r>
              <a:rPr lang="fi-FI" sz="1200" dirty="0" smtClean="0"/>
              <a:t>.)</a:t>
            </a:r>
          </a:p>
        </p:txBody>
      </p:sp>
      <p:sp>
        <p:nvSpPr>
          <p:cNvPr id="4099" name="Dian numeron paikkamerkki 3"/>
          <p:cNvSpPr>
            <a:spLocks noGrp="1"/>
          </p:cNvSpPr>
          <p:nvPr>
            <p:ph type="sldNum" sz="quarter" idx="12"/>
          </p:nvPr>
        </p:nvSpPr>
        <p:spPr>
          <a:noFill/>
        </p:spPr>
        <p:txBody>
          <a:bodyPr/>
          <a:lstStyle/>
          <a:p>
            <a:fld id="{383808E9-3AF0-4EC9-BFB3-4EE76C4BFAAD}" type="slidenum">
              <a:rPr lang="fi-FI" smtClean="0"/>
              <a:pPr/>
              <a:t>3</a:t>
            </a:fld>
            <a:endParaRPr lang="fi-FI" smtClean="0"/>
          </a:p>
        </p:txBody>
      </p:sp>
      <p:graphicFrame>
        <p:nvGraphicFramePr>
          <p:cNvPr id="5" name="Sisällön paikkamerkki 4"/>
          <p:cNvGraphicFramePr>
            <a:graphicFrameLocks noGrp="1"/>
          </p:cNvGraphicFramePr>
          <p:nvPr>
            <p:ph idx="1"/>
          </p:nvPr>
        </p:nvGraphicFramePr>
        <p:xfrm>
          <a:off x="395288" y="842963"/>
          <a:ext cx="8424862" cy="340280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303498"/>
            <a:ext cx="8424862" cy="702078"/>
          </a:xfrm>
        </p:spPr>
        <p:txBody>
          <a:bodyPr/>
          <a:lstStyle/>
          <a:p>
            <a:pPr algn="ctr"/>
            <a:r>
              <a:rPr lang="fi-FI" sz="2800" dirty="0" smtClean="0"/>
              <a:t>Suomi jää jälkeen verrokeista:</a:t>
            </a:r>
            <a:br>
              <a:rPr lang="fi-FI" sz="2800" dirty="0" smtClean="0"/>
            </a:br>
            <a:r>
              <a:rPr lang="fi-FI" sz="2800" dirty="0" smtClean="0"/>
              <a:t>Työllisyysaste</a:t>
            </a:r>
            <a:endParaRPr lang="fi-FI" sz="2800" kern="1200" dirty="0" smtClean="0"/>
          </a:p>
        </p:txBody>
      </p:sp>
      <p:graphicFrame>
        <p:nvGraphicFramePr>
          <p:cNvPr id="3" name="Sisällön paikkamerkki 8"/>
          <p:cNvGraphicFramePr>
            <a:graphicFrameLocks/>
          </p:cNvGraphicFramePr>
          <p:nvPr/>
        </p:nvGraphicFramePr>
        <p:xfrm>
          <a:off x="539552" y="1113588"/>
          <a:ext cx="7992888" cy="286231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lnSpc>
                <a:spcPct val="100000"/>
              </a:lnSpc>
            </a:pPr>
            <a:r>
              <a:rPr lang="fi-FI" sz="2800" dirty="0" smtClean="0"/>
              <a:t>Kasvu tulee pienistä yrityksistä</a:t>
            </a:r>
            <a:r>
              <a:rPr lang="fi-FI" dirty="0" smtClean="0"/>
              <a:t/>
            </a:r>
            <a:br>
              <a:rPr lang="fi-FI" dirty="0" smtClean="0"/>
            </a:br>
            <a:r>
              <a:rPr lang="fi-FI" sz="2000" dirty="0" smtClean="0"/>
              <a:t>Yritysten määrän ja henkilöstön muutos 2010-2013</a:t>
            </a:r>
            <a:endParaRPr lang="fi-FI" sz="2000" dirty="0"/>
          </a:p>
        </p:txBody>
      </p:sp>
      <p:pic>
        <p:nvPicPr>
          <p:cNvPr id="3075" name="Picture 3"/>
          <p:cNvPicPr>
            <a:picLocks noChangeAspect="1" noChangeArrowheads="1"/>
          </p:cNvPicPr>
          <p:nvPr/>
        </p:nvPicPr>
        <p:blipFill>
          <a:blip r:embed="rId2" cstate="print"/>
          <a:srcRect/>
          <a:stretch>
            <a:fillRect/>
          </a:stretch>
        </p:blipFill>
        <p:spPr bwMode="auto">
          <a:xfrm>
            <a:off x="467544" y="897564"/>
            <a:ext cx="7727804" cy="32584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195486"/>
            <a:ext cx="8208912" cy="756084"/>
          </a:xfrm>
        </p:spPr>
        <p:txBody>
          <a:bodyPr/>
          <a:lstStyle/>
          <a:p>
            <a:pPr algn="ctr"/>
            <a:r>
              <a:rPr lang="fi-FI" sz="2400" dirty="0" smtClean="0"/>
              <a:t>Työllisyyden ja kilpailukyvyn kärkihanke </a:t>
            </a:r>
            <a:br>
              <a:rPr lang="fi-FI" sz="2400" dirty="0" smtClean="0"/>
            </a:br>
            <a:r>
              <a:rPr lang="fi-FI" sz="2400" dirty="0" smtClean="0"/>
              <a:t>= yrittäjyyspaketti</a:t>
            </a:r>
            <a:endParaRPr lang="fi-FI" sz="2400" dirty="0"/>
          </a:p>
        </p:txBody>
      </p:sp>
      <p:sp>
        <p:nvSpPr>
          <p:cNvPr id="4" name="Dian numeron paikkamerkki 3"/>
          <p:cNvSpPr>
            <a:spLocks noGrp="1"/>
          </p:cNvSpPr>
          <p:nvPr>
            <p:ph type="sldNum" sz="quarter" idx="12"/>
          </p:nvPr>
        </p:nvSpPr>
        <p:spPr/>
        <p:txBody>
          <a:bodyPr/>
          <a:lstStyle/>
          <a:p>
            <a:pPr>
              <a:defRPr/>
            </a:pPr>
            <a:fld id="{43911DF7-1DED-4C6B-854A-88EE90C507AF}" type="slidenum">
              <a:rPr lang="fi-FI" smtClean="0"/>
              <a:pPr>
                <a:defRPr/>
              </a:pPr>
              <a:t>6</a:t>
            </a:fld>
            <a:endParaRPr lang="fi-FI"/>
          </a:p>
        </p:txBody>
      </p:sp>
      <p:pic>
        <p:nvPicPr>
          <p:cNvPr id="100353" name="Picture 1" descr="HALLITUKSEN_KARKIHANKKEET_logo_fi_lila_rgb"/>
          <p:cNvPicPr>
            <a:picLocks noChangeAspect="1" noChangeArrowheads="1"/>
          </p:cNvPicPr>
          <p:nvPr/>
        </p:nvPicPr>
        <p:blipFill>
          <a:blip r:embed="rId2" cstate="print"/>
          <a:srcRect/>
          <a:stretch>
            <a:fillRect/>
          </a:stretch>
        </p:blipFill>
        <p:spPr bwMode="auto">
          <a:xfrm>
            <a:off x="7105781" y="3434209"/>
            <a:ext cx="1786698" cy="649709"/>
          </a:xfrm>
          <a:prstGeom prst="rect">
            <a:avLst/>
          </a:prstGeom>
          <a:noFill/>
          <a:ln w="9525">
            <a:noFill/>
            <a:miter lim="800000"/>
            <a:headEnd/>
            <a:tailEnd/>
          </a:ln>
        </p:spPr>
      </p:pic>
      <p:sp>
        <p:nvSpPr>
          <p:cNvPr id="6" name="Sisällön paikkamerkki 5"/>
          <p:cNvSpPr>
            <a:spLocks noGrp="1"/>
          </p:cNvSpPr>
          <p:nvPr>
            <p:ph idx="1"/>
          </p:nvPr>
        </p:nvSpPr>
        <p:spPr>
          <a:xfrm>
            <a:off x="395288" y="1113588"/>
            <a:ext cx="8424862" cy="3132181"/>
          </a:xfrm>
        </p:spPr>
        <p:txBody>
          <a:bodyPr/>
          <a:lstStyle/>
          <a:p>
            <a:pPr marL="457200" indent="-457200">
              <a:spcAft>
                <a:spcPts val="1200"/>
              </a:spcAft>
              <a:buFont typeface="+mj-lt"/>
              <a:buAutoNum type="arabicPeriod"/>
            </a:pPr>
            <a:r>
              <a:rPr lang="fi-FI" sz="1800" dirty="0" smtClean="0"/>
              <a:t>Team Finland –verkoston vahvistaminen. Tuetaan erityisesti kasvuhakuisten pk-yritysten kansainvälistymistä. Hankitaan ulkomaisia investointeja Suomeen. </a:t>
            </a:r>
          </a:p>
          <a:p>
            <a:pPr marL="457200" indent="-457200">
              <a:spcAft>
                <a:spcPts val="1200"/>
              </a:spcAft>
              <a:buFont typeface="+mj-lt"/>
              <a:buAutoNum type="arabicPeriod"/>
            </a:pPr>
            <a:r>
              <a:rPr lang="fi-FI" sz="1800" dirty="0" smtClean="0"/>
              <a:t>Vahvistetaan yritysten rahoitusasemaa. Parannetaan erityisesti kasvuhakuisten pk-yritysten rahoitusmahdollisuuksia. Hyödynnetään tehokkaammin EU:n tarjoamaa rahoitusta.</a:t>
            </a:r>
          </a:p>
          <a:p>
            <a:pPr marL="457200" indent="-457200">
              <a:spcAft>
                <a:spcPts val="1200"/>
              </a:spcAft>
              <a:buFont typeface="+mj-lt"/>
              <a:buAutoNum type="arabicPeriod"/>
            </a:pPr>
            <a:r>
              <a:rPr lang="fi-FI" sz="1800" dirty="0" smtClean="0"/>
              <a:t>Verotuksella yrittäminen, omistaminen ja investoiminen nykyistä kannattavammaksi. Yrittäjävähennys listaamattomille yrityksille. Yritysten verotettavasta tulosta tehtävä varaus investointien edistämiseksi.</a:t>
            </a:r>
          </a:p>
          <a:p>
            <a:pPr marL="457200" indent="-457200">
              <a:spcAft>
                <a:spcPts val="1200"/>
              </a:spcAft>
              <a:buFont typeface="+mj-lt"/>
              <a:buAutoNum type="arabicPeriod"/>
            </a:pPr>
            <a:r>
              <a:rPr lang="fi-FI" sz="1800" dirty="0" smtClean="0"/>
              <a:t>Puretaan lakisääteisiä ja rakenteellisia kilpailun esteitä.</a:t>
            </a:r>
          </a:p>
          <a:p>
            <a:endParaRPr lang="fi-FI"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tsikko 1"/>
          <p:cNvSpPr>
            <a:spLocks noGrp="1"/>
          </p:cNvSpPr>
          <p:nvPr>
            <p:ph type="ctrTitle"/>
          </p:nvPr>
        </p:nvSpPr>
        <p:spPr/>
        <p:txBody>
          <a:bodyPr/>
          <a:lstStyle/>
          <a:p>
            <a:r>
              <a:rPr lang="fi-FI" smtClean="0"/>
              <a:t>Kiitos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p:cNvSpPr/>
          <p:nvPr/>
        </p:nvSpPr>
        <p:spPr>
          <a:xfrm>
            <a:off x="467544" y="1545636"/>
            <a:ext cx="504056" cy="18362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i-FI" dirty="0" smtClean="0"/>
              <a:t>HALLITUS</a:t>
            </a:r>
            <a:endParaRPr lang="fi-FI" dirty="0"/>
          </a:p>
        </p:txBody>
      </p:sp>
      <p:sp>
        <p:nvSpPr>
          <p:cNvPr id="3" name="Suorakulmio 2"/>
          <p:cNvSpPr/>
          <p:nvPr/>
        </p:nvSpPr>
        <p:spPr>
          <a:xfrm>
            <a:off x="467544" y="3759882"/>
            <a:ext cx="504056" cy="486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i-FI" sz="1000" dirty="0" smtClean="0"/>
              <a:t>MUUT</a:t>
            </a:r>
            <a:endParaRPr lang="fi-FI" sz="1000" dirty="0"/>
          </a:p>
        </p:txBody>
      </p:sp>
      <p:sp>
        <p:nvSpPr>
          <p:cNvPr id="7" name="Suorakulmio 6"/>
          <p:cNvSpPr/>
          <p:nvPr/>
        </p:nvSpPr>
        <p:spPr>
          <a:xfrm>
            <a:off x="467544" y="681540"/>
            <a:ext cx="7992888" cy="324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dirty="0" smtClean="0"/>
              <a:t>KASVURAHOITUS: LISÄPANOSTUS 2016-18</a:t>
            </a:r>
            <a:endParaRPr lang="fi-FI" sz="2000" dirty="0"/>
          </a:p>
        </p:txBody>
      </p:sp>
      <p:sp>
        <p:nvSpPr>
          <p:cNvPr id="9" name="Suorakulmio 8"/>
          <p:cNvSpPr/>
          <p:nvPr/>
        </p:nvSpPr>
        <p:spPr>
          <a:xfrm>
            <a:off x="3275856" y="1059582"/>
            <a:ext cx="136815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smtClean="0"/>
              <a:t>VÄLI - RAHOITUS</a:t>
            </a:r>
            <a:endParaRPr lang="fi-FI" sz="1400" dirty="0"/>
          </a:p>
        </p:txBody>
      </p:sp>
      <p:sp>
        <p:nvSpPr>
          <p:cNvPr id="10" name="Suorakulmio 9"/>
          <p:cNvSpPr/>
          <p:nvPr/>
        </p:nvSpPr>
        <p:spPr>
          <a:xfrm>
            <a:off x="4716017" y="1059582"/>
            <a:ext cx="2232247"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smtClean="0"/>
              <a:t>KASVUA TUKEVAT</a:t>
            </a:r>
            <a:br>
              <a:rPr lang="fi-FI" sz="1400" dirty="0" smtClean="0"/>
            </a:br>
            <a:r>
              <a:rPr lang="fi-FI" sz="1400" dirty="0" smtClean="0"/>
              <a:t>OHJELMAT</a:t>
            </a:r>
            <a:endParaRPr lang="fi-FI" sz="1400" dirty="0"/>
          </a:p>
        </p:txBody>
      </p:sp>
      <p:sp>
        <p:nvSpPr>
          <p:cNvPr id="13" name="Suorakulmio 12"/>
          <p:cNvSpPr/>
          <p:nvPr/>
        </p:nvSpPr>
        <p:spPr>
          <a:xfrm>
            <a:off x="3275856" y="1545636"/>
            <a:ext cx="1368152" cy="324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smtClean="0"/>
              <a:t>FINNVERA</a:t>
            </a:r>
            <a:endParaRPr lang="fi-FI" dirty="0"/>
          </a:p>
        </p:txBody>
      </p:sp>
      <p:sp>
        <p:nvSpPr>
          <p:cNvPr id="14" name="Suorakulmio 13"/>
          <p:cNvSpPr/>
          <p:nvPr/>
        </p:nvSpPr>
        <p:spPr>
          <a:xfrm>
            <a:off x="4716016" y="1545636"/>
            <a:ext cx="1008112" cy="324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smtClean="0"/>
              <a:t>TEAM</a:t>
            </a:r>
            <a:r>
              <a:rPr lang="fi-FI" sz="1400" dirty="0" smtClean="0"/>
              <a:t> FINLAND</a:t>
            </a:r>
            <a:endParaRPr lang="fi-FI" sz="1400" dirty="0"/>
          </a:p>
        </p:txBody>
      </p:sp>
      <p:sp>
        <p:nvSpPr>
          <p:cNvPr id="18" name="Suorakulmio 17"/>
          <p:cNvSpPr/>
          <p:nvPr/>
        </p:nvSpPr>
        <p:spPr>
          <a:xfrm>
            <a:off x="3275856" y="1923678"/>
            <a:ext cx="1368152" cy="1458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smtClean="0"/>
              <a:t>Välirahoitus</a:t>
            </a:r>
            <a:endParaRPr lang="fi-FI" sz="1600" dirty="0"/>
          </a:p>
        </p:txBody>
      </p:sp>
      <p:sp>
        <p:nvSpPr>
          <p:cNvPr id="23" name="Suorakulmio 22"/>
          <p:cNvSpPr/>
          <p:nvPr/>
        </p:nvSpPr>
        <p:spPr>
          <a:xfrm>
            <a:off x="3275856" y="3435846"/>
            <a:ext cx="1368152" cy="2700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900"/>
              </a:lnSpc>
            </a:pPr>
            <a:r>
              <a:rPr lang="fi-FI" sz="1600" b="1" dirty="0" smtClean="0"/>
              <a:t>n. 300</a:t>
            </a:r>
            <a:endParaRPr lang="fi-FI" sz="1600" b="1" dirty="0"/>
          </a:p>
        </p:txBody>
      </p:sp>
      <p:sp>
        <p:nvSpPr>
          <p:cNvPr id="43" name="Suorakulmio 42"/>
          <p:cNvSpPr/>
          <p:nvPr/>
        </p:nvSpPr>
        <p:spPr>
          <a:xfrm>
            <a:off x="5796136" y="1545636"/>
            <a:ext cx="1152128" cy="324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smtClean="0"/>
              <a:t>TEKES</a:t>
            </a:r>
            <a:endParaRPr lang="fi-FI" dirty="0"/>
          </a:p>
        </p:txBody>
      </p:sp>
      <p:sp>
        <p:nvSpPr>
          <p:cNvPr id="44" name="Suorakulmio 43"/>
          <p:cNvSpPr/>
          <p:nvPr/>
        </p:nvSpPr>
        <p:spPr>
          <a:xfrm>
            <a:off x="5796136" y="1923678"/>
            <a:ext cx="1152128"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normAutofit fontScale="77500" lnSpcReduction="20000"/>
          </a:bodyPr>
          <a:lstStyle/>
          <a:p>
            <a:pPr algn="ctr">
              <a:lnSpc>
                <a:spcPts val="1700"/>
              </a:lnSpc>
            </a:pPr>
            <a:r>
              <a:rPr lang="fi-FI" sz="1600" dirty="0" smtClean="0"/>
              <a:t>Tutkimus-tulosten </a:t>
            </a:r>
            <a:r>
              <a:rPr lang="fi-FI" sz="1600" dirty="0" err="1" smtClean="0"/>
              <a:t>kaupal-listaminen</a:t>
            </a:r>
            <a:endParaRPr lang="fi-FI" sz="1600" dirty="0" smtClean="0"/>
          </a:p>
        </p:txBody>
      </p:sp>
      <p:sp>
        <p:nvSpPr>
          <p:cNvPr id="45" name="Suorakulmio 44"/>
          <p:cNvSpPr/>
          <p:nvPr/>
        </p:nvSpPr>
        <p:spPr>
          <a:xfrm>
            <a:off x="4716016" y="3435846"/>
            <a:ext cx="2232248" cy="2700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b="1" dirty="0" smtClean="0"/>
              <a:t>n. 150 </a:t>
            </a:r>
            <a:endParaRPr lang="fi-FI" b="1" dirty="0"/>
          </a:p>
        </p:txBody>
      </p:sp>
      <p:sp>
        <p:nvSpPr>
          <p:cNvPr id="47" name="Suorakulmio 46"/>
          <p:cNvSpPr/>
          <p:nvPr/>
        </p:nvSpPr>
        <p:spPr>
          <a:xfrm>
            <a:off x="1115616" y="1059582"/>
            <a:ext cx="208823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smtClean="0"/>
              <a:t>RAHASTOT</a:t>
            </a:r>
            <a:endParaRPr lang="fi-FI" dirty="0"/>
          </a:p>
        </p:txBody>
      </p:sp>
      <p:sp>
        <p:nvSpPr>
          <p:cNvPr id="48" name="Suorakulmio 47"/>
          <p:cNvSpPr/>
          <p:nvPr/>
        </p:nvSpPr>
        <p:spPr>
          <a:xfrm>
            <a:off x="1115617" y="1545636"/>
            <a:ext cx="997827" cy="324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smtClean="0"/>
              <a:t>TEKES</a:t>
            </a:r>
            <a:endParaRPr lang="fi-FI" sz="1600" dirty="0"/>
          </a:p>
        </p:txBody>
      </p:sp>
      <p:sp>
        <p:nvSpPr>
          <p:cNvPr id="49" name="Suorakulmio 48"/>
          <p:cNvSpPr/>
          <p:nvPr/>
        </p:nvSpPr>
        <p:spPr>
          <a:xfrm>
            <a:off x="1115616" y="3435846"/>
            <a:ext cx="2088232" cy="2700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b="1" dirty="0" smtClean="0"/>
              <a:t>45 </a:t>
            </a:r>
            <a:endParaRPr lang="fi-FI" sz="1600" b="1" dirty="0"/>
          </a:p>
        </p:txBody>
      </p:sp>
      <p:sp>
        <p:nvSpPr>
          <p:cNvPr id="50" name="Suorakulmio 49"/>
          <p:cNvSpPr/>
          <p:nvPr/>
        </p:nvSpPr>
        <p:spPr>
          <a:xfrm>
            <a:off x="2195736" y="1545636"/>
            <a:ext cx="1008112" cy="324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smtClean="0"/>
              <a:t>TESI</a:t>
            </a:r>
            <a:endParaRPr lang="fi-FI" dirty="0"/>
          </a:p>
        </p:txBody>
      </p:sp>
      <p:sp>
        <p:nvSpPr>
          <p:cNvPr id="51" name="Suorakulmio 50"/>
          <p:cNvSpPr/>
          <p:nvPr/>
        </p:nvSpPr>
        <p:spPr>
          <a:xfrm>
            <a:off x="2195736" y="1923678"/>
            <a:ext cx="1008112" cy="1458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smtClean="0"/>
              <a:t>Kasvu-rahasto III</a:t>
            </a:r>
            <a:endParaRPr lang="fi-FI" sz="1600" dirty="0"/>
          </a:p>
        </p:txBody>
      </p:sp>
      <p:sp>
        <p:nvSpPr>
          <p:cNvPr id="53" name="Suorakulmio 52"/>
          <p:cNvSpPr/>
          <p:nvPr/>
        </p:nvSpPr>
        <p:spPr>
          <a:xfrm>
            <a:off x="1115617" y="1923678"/>
            <a:ext cx="997827" cy="1458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lnSpc>
                <a:spcPts val="1600"/>
              </a:lnSpc>
            </a:pPr>
            <a:r>
              <a:rPr lang="fi-FI" sz="1600" dirty="0" smtClean="0"/>
              <a:t>Yritysten alku-vaiheen rahoitus</a:t>
            </a:r>
            <a:endParaRPr lang="fi-FI" sz="1600" dirty="0"/>
          </a:p>
        </p:txBody>
      </p:sp>
      <p:sp>
        <p:nvSpPr>
          <p:cNvPr id="54" name="Suorakulmio 53"/>
          <p:cNvSpPr/>
          <p:nvPr/>
        </p:nvSpPr>
        <p:spPr>
          <a:xfrm>
            <a:off x="4716016" y="1923678"/>
            <a:ext cx="1008112" cy="1458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smtClean="0"/>
              <a:t>Kasvu-ohjelmat</a:t>
            </a:r>
            <a:endParaRPr lang="fi-FI" sz="1600" dirty="0"/>
          </a:p>
        </p:txBody>
      </p:sp>
      <p:sp>
        <p:nvSpPr>
          <p:cNvPr id="56" name="Suorakulmio 55"/>
          <p:cNvSpPr/>
          <p:nvPr/>
        </p:nvSpPr>
        <p:spPr>
          <a:xfrm>
            <a:off x="1115616" y="3759882"/>
            <a:ext cx="741682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smtClean="0"/>
              <a:t>ESIR - RAHOITUS</a:t>
            </a:r>
            <a:endParaRPr lang="fi-FI" sz="1600" dirty="0"/>
          </a:p>
        </p:txBody>
      </p:sp>
      <p:sp>
        <p:nvSpPr>
          <p:cNvPr id="57" name="Suorakulmio 56"/>
          <p:cNvSpPr/>
          <p:nvPr/>
        </p:nvSpPr>
        <p:spPr>
          <a:xfrm>
            <a:off x="7020272" y="1059582"/>
            <a:ext cx="1440160"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800"/>
              </a:lnSpc>
            </a:pPr>
            <a:r>
              <a:rPr lang="fi-FI" sz="1400" dirty="0" smtClean="0"/>
              <a:t>SUORA BUDJ. RAHOITUS</a:t>
            </a:r>
          </a:p>
        </p:txBody>
      </p:sp>
      <p:sp>
        <p:nvSpPr>
          <p:cNvPr id="58" name="Suorakulmio 57"/>
          <p:cNvSpPr/>
          <p:nvPr/>
        </p:nvSpPr>
        <p:spPr>
          <a:xfrm>
            <a:off x="7020272" y="1545636"/>
            <a:ext cx="1440160" cy="324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smtClean="0"/>
              <a:t>TEM</a:t>
            </a:r>
            <a:endParaRPr lang="fi-FI" dirty="0"/>
          </a:p>
        </p:txBody>
      </p:sp>
      <p:sp>
        <p:nvSpPr>
          <p:cNvPr id="59" name="Suorakulmio 58"/>
          <p:cNvSpPr/>
          <p:nvPr/>
        </p:nvSpPr>
        <p:spPr>
          <a:xfrm>
            <a:off x="7020272" y="1923678"/>
            <a:ext cx="1440160" cy="14581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smtClean="0"/>
              <a:t>Uusiutuvan energian investoinnit, pilotti- ja demo-hankkeet</a:t>
            </a:r>
            <a:endParaRPr lang="fi-FI" sz="1600" dirty="0"/>
          </a:p>
        </p:txBody>
      </p:sp>
      <p:sp>
        <p:nvSpPr>
          <p:cNvPr id="60" name="Suorakulmio 59"/>
          <p:cNvSpPr/>
          <p:nvPr/>
        </p:nvSpPr>
        <p:spPr>
          <a:xfrm>
            <a:off x="7020272" y="3435846"/>
            <a:ext cx="1440160" cy="2700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b="1" dirty="0" smtClean="0"/>
              <a:t>100</a:t>
            </a:r>
            <a:endParaRPr lang="fi-FI" sz="1600" b="1" dirty="0"/>
          </a:p>
        </p:txBody>
      </p:sp>
      <p:sp>
        <p:nvSpPr>
          <p:cNvPr id="61" name="Suorakulmio 60"/>
          <p:cNvSpPr/>
          <p:nvPr/>
        </p:nvSpPr>
        <p:spPr>
          <a:xfrm>
            <a:off x="1115616" y="4029912"/>
            <a:ext cx="741682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smtClean="0"/>
              <a:t>FINNVERAN VIENTIRAHOITUKSEN LISÄVALTUUDET  3–6 </a:t>
            </a:r>
            <a:r>
              <a:rPr lang="fi-FI" sz="1600" dirty="0" err="1" smtClean="0"/>
              <a:t>mrd</a:t>
            </a:r>
            <a:r>
              <a:rPr lang="fi-FI" sz="1600" dirty="0" smtClean="0"/>
              <a:t> €</a:t>
            </a:r>
            <a:endParaRPr lang="fi-FI" dirty="0"/>
          </a:p>
        </p:txBody>
      </p:sp>
      <p:sp>
        <p:nvSpPr>
          <p:cNvPr id="62" name="Suorakulmio 61"/>
          <p:cNvSpPr/>
          <p:nvPr/>
        </p:nvSpPr>
        <p:spPr>
          <a:xfrm>
            <a:off x="5796136" y="2841780"/>
            <a:ext cx="1152128" cy="5400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pPr>
            <a:r>
              <a:rPr lang="fi-FI" sz="1600" dirty="0" err="1" smtClean="0"/>
              <a:t>Cleantech</a:t>
            </a:r>
            <a:endParaRPr lang="fi-FI" sz="1600" dirty="0" smtClean="0"/>
          </a:p>
          <a:p>
            <a:pPr algn="ctr">
              <a:lnSpc>
                <a:spcPts val="1400"/>
              </a:lnSpc>
            </a:pPr>
            <a:r>
              <a:rPr lang="fi-FI" sz="1600" dirty="0" smtClean="0"/>
              <a:t>&amp; </a:t>
            </a:r>
          </a:p>
          <a:p>
            <a:pPr algn="ctr">
              <a:lnSpc>
                <a:spcPts val="1400"/>
              </a:lnSpc>
            </a:pPr>
            <a:r>
              <a:rPr lang="fi-FI" sz="1600" dirty="0" smtClean="0"/>
              <a:t>biotalous</a:t>
            </a:r>
            <a:endParaRPr lang="fi-FI" sz="1600" dirty="0"/>
          </a:p>
        </p:txBody>
      </p:sp>
      <p:sp>
        <p:nvSpPr>
          <p:cNvPr id="63" name="Suorakulmio 62"/>
          <p:cNvSpPr/>
          <p:nvPr/>
        </p:nvSpPr>
        <p:spPr>
          <a:xfrm>
            <a:off x="467544" y="3435846"/>
            <a:ext cx="504056" cy="2700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t>M€ </a:t>
            </a:r>
            <a:endParaRPr lang="fi-FI" dirty="0"/>
          </a:p>
        </p:txBody>
      </p:sp>
      <p:sp>
        <p:nvSpPr>
          <p:cNvPr id="30" name="Suorakulmio 29"/>
          <p:cNvSpPr/>
          <p:nvPr/>
        </p:nvSpPr>
        <p:spPr>
          <a:xfrm>
            <a:off x="467544" y="1059582"/>
            <a:ext cx="50405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i-FI" sz="1000" dirty="0" smtClean="0"/>
              <a:t>VÄLI-NE </a:t>
            </a:r>
            <a:endParaRPr lang="fi-FI" sz="1000" dirty="0"/>
          </a:p>
        </p:txBody>
      </p:sp>
      <p:sp>
        <p:nvSpPr>
          <p:cNvPr id="31" name="Tekstikehys 30"/>
          <p:cNvSpPr txBox="1"/>
          <p:nvPr/>
        </p:nvSpPr>
        <p:spPr>
          <a:xfrm>
            <a:off x="467544" y="141480"/>
            <a:ext cx="7180171" cy="523220"/>
          </a:xfrm>
          <a:prstGeom prst="rect">
            <a:avLst/>
          </a:prstGeom>
          <a:noFill/>
        </p:spPr>
        <p:txBody>
          <a:bodyPr wrap="none" rtlCol="0">
            <a:spAutoFit/>
          </a:bodyPr>
          <a:lstStyle/>
          <a:p>
            <a:r>
              <a:rPr lang="fi-FI" sz="2800" b="1" dirty="0" smtClean="0">
                <a:solidFill>
                  <a:schemeClr val="tx2"/>
                </a:solidFill>
              </a:rPr>
              <a:t>Yritysten rahoitusaseman vahvistaminen</a:t>
            </a:r>
            <a:endParaRPr lang="fi-FI" sz="2800" b="1" dirty="0">
              <a:solidFill>
                <a:schemeClr val="tx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dirty="0" smtClean="0"/>
              <a:t>Norminpurku ja sääntelyn keventäminen</a:t>
            </a:r>
            <a:endParaRPr lang="fi-FI" sz="2800" dirty="0"/>
          </a:p>
        </p:txBody>
      </p:sp>
      <p:sp>
        <p:nvSpPr>
          <p:cNvPr id="5" name="Sisällön paikkamerkki 4"/>
          <p:cNvSpPr>
            <a:spLocks noGrp="1"/>
          </p:cNvSpPr>
          <p:nvPr>
            <p:ph idx="1"/>
          </p:nvPr>
        </p:nvSpPr>
        <p:spPr>
          <a:xfrm>
            <a:off x="395288" y="1059582"/>
            <a:ext cx="8424862" cy="3186187"/>
          </a:xfrm>
        </p:spPr>
        <p:txBody>
          <a:bodyPr/>
          <a:lstStyle/>
          <a:p>
            <a:r>
              <a:rPr lang="fi-FI" dirty="0" smtClean="0"/>
              <a:t>Kauppojen aukioloajat vapautettiin 1.1.2016</a:t>
            </a:r>
          </a:p>
          <a:p>
            <a:pPr>
              <a:buNone/>
            </a:pPr>
            <a:endParaRPr lang="fi-FI" dirty="0" smtClean="0"/>
          </a:p>
          <a:p>
            <a:r>
              <a:rPr lang="fi-FI" dirty="0" smtClean="0"/>
              <a:t>Toteutetaan kotimarkkinoiden kilpailullisuusohjelma ja hankintalain kokonaisuudistus. </a:t>
            </a:r>
          </a:p>
          <a:p>
            <a:pPr>
              <a:buNone/>
            </a:pPr>
            <a:endParaRPr lang="fi-FI" dirty="0" smtClean="0"/>
          </a:p>
          <a:p>
            <a:r>
              <a:rPr lang="fi-FI" dirty="0" smtClean="0"/>
              <a:t>Nopeutetaan isojen teollisten hankkeiden lupaprosesseja.</a:t>
            </a:r>
          </a:p>
          <a:p>
            <a:pPr>
              <a:buNone/>
            </a:pPr>
            <a:endParaRPr lang="fi-FI" dirty="0" smtClean="0"/>
          </a:p>
          <a:p>
            <a:r>
              <a:rPr lang="fi-FI" dirty="0" smtClean="0"/>
              <a:t>Paikallisen sopimisen ja henkilöstön aseman vahvistaminen yrityksen päätöksenteossa. Kolmikantaisessa valmistelussa 15.3.2016 asti.</a:t>
            </a:r>
          </a:p>
          <a:p>
            <a:pPr>
              <a:buNone/>
            </a:pPr>
            <a:endParaRPr lang="fi-FI" dirty="0"/>
          </a:p>
        </p:txBody>
      </p:sp>
      <p:sp>
        <p:nvSpPr>
          <p:cNvPr id="4" name="Dian numeron paikkamerkki 3"/>
          <p:cNvSpPr>
            <a:spLocks noGrp="1"/>
          </p:cNvSpPr>
          <p:nvPr>
            <p:ph type="sldNum" sz="quarter" idx="12"/>
          </p:nvPr>
        </p:nvSpPr>
        <p:spPr/>
        <p:txBody>
          <a:bodyPr/>
          <a:lstStyle/>
          <a:p>
            <a:pPr>
              <a:defRPr/>
            </a:pPr>
            <a:fld id="{43911DF7-1DED-4C6B-854A-88EE90C507AF}" type="slidenum">
              <a:rPr lang="fi-FI" smtClean="0"/>
              <a:pPr>
                <a:defRPr/>
              </a:pPr>
              <a:t>9</a:t>
            </a:fld>
            <a:endParaRPr lang="fi-FI"/>
          </a:p>
        </p:txBody>
      </p:sp>
      <p:sp>
        <p:nvSpPr>
          <p:cNvPr id="6" name="Tekstikehys 5"/>
          <p:cNvSpPr txBox="1"/>
          <p:nvPr/>
        </p:nvSpPr>
        <p:spPr>
          <a:xfrm>
            <a:off x="539552" y="843559"/>
            <a:ext cx="7848872" cy="1769715"/>
          </a:xfrm>
          <a:prstGeom prst="rect">
            <a:avLst/>
          </a:prstGeom>
          <a:noFill/>
        </p:spPr>
        <p:txBody>
          <a:bodyPr wrap="square" numCol="1" rtlCol="0">
            <a:spAutoFit/>
          </a:bodyPr>
          <a:lstStyle/>
          <a:p>
            <a:pPr eaLnBrk="1" hangingPunct="1">
              <a:spcAft>
                <a:spcPts val="300"/>
              </a:spcAft>
              <a:buFont typeface="Arial" pitchFamily="34" charset="0"/>
              <a:buChar char="•"/>
            </a:pPr>
            <a:endParaRPr lang="fi-FI" sz="1900" dirty="0" smtClean="0"/>
          </a:p>
          <a:p>
            <a:pPr>
              <a:spcAft>
                <a:spcPts val="300"/>
              </a:spcAft>
            </a:pPr>
            <a:endParaRPr lang="fi-FI" sz="2000" dirty="0" smtClean="0"/>
          </a:p>
          <a:p>
            <a:pPr eaLnBrk="1" hangingPunct="1">
              <a:spcAft>
                <a:spcPts val="300"/>
              </a:spcAft>
              <a:buFont typeface="Arial" pitchFamily="34" charset="0"/>
              <a:buChar char="•"/>
            </a:pPr>
            <a:endParaRPr lang="fi-FI" sz="2000" dirty="0" smtClean="0"/>
          </a:p>
          <a:p>
            <a:pPr>
              <a:spcAft>
                <a:spcPts val="300"/>
              </a:spcAft>
            </a:pPr>
            <a:endParaRPr lang="fi-FI" sz="2000" dirty="0" smtClean="0"/>
          </a:p>
          <a:p>
            <a:pPr>
              <a:spcAft>
                <a:spcPts val="300"/>
              </a:spcAft>
            </a:pPr>
            <a:endParaRPr lang="fi-FI" sz="2000" dirty="0"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AME" val="Logo"/>
</p:tagLst>
</file>

<file path=ppt/tags/tag2.xml><?xml version="1.0" encoding="utf-8"?>
<p:tagLst xmlns:a="http://schemas.openxmlformats.org/drawingml/2006/main" xmlns:r="http://schemas.openxmlformats.org/officeDocument/2006/relationships" xmlns:p="http://schemas.openxmlformats.org/presentationml/2006/main">
  <p:tag name="NAME" val="Logo"/>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14RTaAjHyEygaBEjBnBUjg"/>
</p:tagLst>
</file>

<file path=ppt/theme/theme1.xml><?xml version="1.0" encoding="utf-8"?>
<a:theme xmlns:a="http://schemas.openxmlformats.org/drawingml/2006/main" name="Blank">
  <a:themeElements>
    <a:clrScheme name="Firm Format 2">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fontScheme name="McKJapanes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Firm Format 1">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FF6600"/>
        </a:accent5>
        <a:accent6>
          <a:srgbClr val="808080"/>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Firm Format 2">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Firm Format 3">
        <a:dk1>
          <a:srgbClr val="000000"/>
        </a:dk1>
        <a:lt1>
          <a:srgbClr val="FFFFFF"/>
        </a:lt1>
        <a:dk2>
          <a:srgbClr val="002960"/>
        </a:dk2>
        <a:lt2>
          <a:srgbClr val="FFFFFF"/>
        </a:lt2>
        <a:accent1>
          <a:srgbClr val="C7E0FB"/>
        </a:accent1>
        <a:accent2>
          <a:srgbClr val="C7C293"/>
        </a:accent2>
        <a:accent3>
          <a:srgbClr val="50A2A0"/>
        </a:accent3>
        <a:accent4>
          <a:srgbClr val="002960"/>
        </a:accent4>
        <a:accent5>
          <a:srgbClr val="FF6600"/>
        </a:accent5>
        <a:accent6>
          <a:srgbClr val="808080"/>
        </a:accent6>
        <a:hlink>
          <a:srgbClr val="50A2A0"/>
        </a:hlink>
        <a:folHlink>
          <a:srgbClr val="00296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letusrakenne">
  <a:themeElements>
    <a:clrScheme name="Oletusrakenne 1">
      <a:dk1>
        <a:srgbClr val="000000"/>
      </a:dk1>
      <a:lt1>
        <a:srgbClr val="FFFFFF"/>
      </a:lt1>
      <a:dk2>
        <a:srgbClr val="00549F"/>
      </a:dk2>
      <a:lt2>
        <a:srgbClr val="808080"/>
      </a:lt2>
      <a:accent1>
        <a:srgbClr val="009FDA"/>
      </a:accent1>
      <a:accent2>
        <a:srgbClr val="00B299"/>
      </a:accent2>
      <a:accent3>
        <a:srgbClr val="FFFFFF"/>
      </a:accent3>
      <a:accent4>
        <a:srgbClr val="000000"/>
      </a:accent4>
      <a:accent5>
        <a:srgbClr val="AACDEA"/>
      </a:accent5>
      <a:accent6>
        <a:srgbClr val="00A18A"/>
      </a:accent6>
      <a:hlink>
        <a:srgbClr val="92D401"/>
      </a:hlink>
      <a:folHlink>
        <a:srgbClr val="00A551"/>
      </a:folHlink>
    </a:clrScheme>
    <a:fontScheme name="Oletusraken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etusrakenne 1">
        <a:dk1>
          <a:srgbClr val="000000"/>
        </a:dk1>
        <a:lt1>
          <a:srgbClr val="FFFFFF"/>
        </a:lt1>
        <a:dk2>
          <a:srgbClr val="00549F"/>
        </a:dk2>
        <a:lt2>
          <a:srgbClr val="808080"/>
        </a:lt2>
        <a:accent1>
          <a:srgbClr val="009FDA"/>
        </a:accent1>
        <a:accent2>
          <a:srgbClr val="00B299"/>
        </a:accent2>
        <a:accent3>
          <a:srgbClr val="FFFFFF"/>
        </a:accent3>
        <a:accent4>
          <a:srgbClr val="000000"/>
        </a:accent4>
        <a:accent5>
          <a:srgbClr val="AACDEA"/>
        </a:accent5>
        <a:accent6>
          <a:srgbClr val="00A18A"/>
        </a:accent6>
        <a:hlink>
          <a:srgbClr val="92D401"/>
        </a:hlink>
        <a:folHlink>
          <a:srgbClr val="00A551"/>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letusrakenne 1">
    <a:dk1>
      <a:srgbClr val="000000"/>
    </a:dk1>
    <a:lt1>
      <a:srgbClr val="FFFFFF"/>
    </a:lt1>
    <a:dk2>
      <a:srgbClr val="00549F"/>
    </a:dk2>
    <a:lt2>
      <a:srgbClr val="808080"/>
    </a:lt2>
    <a:accent1>
      <a:srgbClr val="009FDA"/>
    </a:accent1>
    <a:accent2>
      <a:srgbClr val="00B299"/>
    </a:accent2>
    <a:accent3>
      <a:srgbClr val="FFFFFF"/>
    </a:accent3>
    <a:accent4>
      <a:srgbClr val="000000"/>
    </a:accent4>
    <a:accent5>
      <a:srgbClr val="AACDEA"/>
    </a:accent5>
    <a:accent6>
      <a:srgbClr val="00A18A"/>
    </a:accent6>
    <a:hlink>
      <a:srgbClr val="92D401"/>
    </a:hlink>
    <a:folHlink>
      <a:srgbClr val="00A551"/>
    </a:folHlink>
  </a:clrScheme>
  <a:fontScheme name="Oletusraken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7557</TotalTime>
  <Words>320</Words>
  <Application>Microsoft Office PowerPoint</Application>
  <PresentationFormat>Näytössä katseltava esitys (16:9)</PresentationFormat>
  <Paragraphs>101</Paragraphs>
  <Slides>10</Slides>
  <Notes>1</Notes>
  <HiddenSlides>0</HiddenSlides>
  <MMClips>0</MMClips>
  <ScaleCrop>false</ScaleCrop>
  <HeadingPairs>
    <vt:vector size="6" baseType="variant">
      <vt:variant>
        <vt:lpstr>Teema</vt:lpstr>
      </vt:variant>
      <vt:variant>
        <vt:i4>2</vt:i4>
      </vt:variant>
      <vt:variant>
        <vt:lpstr>Upotetut OLE-palvelimet</vt:lpstr>
      </vt:variant>
      <vt:variant>
        <vt:i4>1</vt:i4>
      </vt:variant>
      <vt:variant>
        <vt:lpstr>Dian otsikot</vt:lpstr>
      </vt:variant>
      <vt:variant>
        <vt:i4>10</vt:i4>
      </vt:variant>
    </vt:vector>
  </HeadingPairs>
  <TitlesOfParts>
    <vt:vector size="13" baseType="lpstr">
      <vt:lpstr>Blank</vt:lpstr>
      <vt:lpstr>3_Oletusrakenne</vt:lpstr>
      <vt:lpstr>think-cell Slide</vt:lpstr>
      <vt:lpstr>            OP Ryhmän tutkimussäätiön teemapäivä Vallila Helsinki 11.2.2016 Elinkeinoministeri Olli Rehn      </vt:lpstr>
      <vt:lpstr>Dia 2</vt:lpstr>
      <vt:lpstr>BKT henkeä kohden: Suomi jää jälkeen verrokeista eikä kasva kuten muu Eurooppa (USD, current prices, current PPP. Source OECD database.)</vt:lpstr>
      <vt:lpstr>Suomi jää jälkeen verrokeista: Työllisyysaste</vt:lpstr>
      <vt:lpstr>Kasvu tulee pienistä yrityksistä Yritysten määrän ja henkilöstön muutos 2010-2013</vt:lpstr>
      <vt:lpstr>Työllisyyden ja kilpailukyvyn kärkihanke  = yrittäjyyspaketti</vt:lpstr>
      <vt:lpstr>Kiitos</vt:lpstr>
      <vt:lpstr>Dia 8</vt:lpstr>
      <vt:lpstr>Norminpurku ja sääntelyn keventäminen</vt:lpstr>
      <vt:lpstr>Biotalous ja puhtaat ratkaisut: kärkihankkeen päätavoitteet </vt:lpstr>
    </vt:vector>
  </TitlesOfParts>
  <Company>Kauppa- ja Teollisuusministeriö</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Vuonna 2010 myönnetty yrityksen kehittämisavustus yrityskoon mukaan</dc:title>
  <dc:creator>temlehtiti1</dc:creator>
  <cp:lastModifiedBy>temsjogrjo1</cp:lastModifiedBy>
  <cp:revision>793</cp:revision>
  <dcterms:created xsi:type="dcterms:W3CDTF">2011-01-05T10:39:40Z</dcterms:created>
  <dcterms:modified xsi:type="dcterms:W3CDTF">2016-02-11T09:17:25Z</dcterms:modified>
</cp:coreProperties>
</file>